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1"/>
    <p:sldMasterId id="2147483723" r:id="rId2"/>
  </p:sldMasterIdLst>
  <p:notesMasterIdLst>
    <p:notesMasterId r:id="rId22"/>
  </p:notesMasterIdLst>
  <p:sldIdLst>
    <p:sldId id="1153" r:id="rId3"/>
    <p:sldId id="1158" r:id="rId4"/>
    <p:sldId id="1159" r:id="rId5"/>
    <p:sldId id="1160" r:id="rId6"/>
    <p:sldId id="1161" r:id="rId7"/>
    <p:sldId id="1162" r:id="rId8"/>
    <p:sldId id="1163" r:id="rId9"/>
    <p:sldId id="1109" r:id="rId10"/>
    <p:sldId id="283" r:id="rId11"/>
    <p:sldId id="284" r:id="rId12"/>
    <p:sldId id="281" r:id="rId13"/>
    <p:sldId id="262" r:id="rId14"/>
    <p:sldId id="798" r:id="rId15"/>
    <p:sldId id="1156" r:id="rId16"/>
    <p:sldId id="282" r:id="rId17"/>
    <p:sldId id="277" r:id="rId18"/>
    <p:sldId id="1157" r:id="rId19"/>
    <p:sldId id="1154" r:id="rId20"/>
    <p:sldId id="261" r:id="rId21"/>
  </p:sldIdLst>
  <p:sldSz cx="9144000" cy="6858000" type="screen4x3"/>
  <p:notesSz cx="6858000" cy="9144000"/>
  <p:embeddedFontLst>
    <p:embeddedFont>
      <p:font typeface="Arial Narrow" panose="020B0606020202030204" pitchFamily="34" charset="0"/>
      <p:regular r:id="rId23"/>
      <p:bold r:id="rId24"/>
      <p:italic r:id="rId25"/>
      <p:boldItalic r:id="rId26"/>
    </p:embeddedFont>
    <p:embeddedFont>
      <p:font typeface="Book Antiqua" panose="020406020503050303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p:cViewPr varScale="1">
        <p:scale>
          <a:sx n="102" d="100"/>
          <a:sy n="102" d="100"/>
        </p:scale>
        <p:origin x="1212" y="114"/>
      </p:cViewPr>
      <p:guideLst>
        <p:guide orient="horz" pos="2160"/>
        <p:guide pos="288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F213B-BF68-4609-9758-7583FFBE1FE4}" type="datetimeFigureOut">
              <a:rPr lang="en-US" smtClean="0"/>
              <a:t>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61A0D-377C-4B08-A37F-01E52132D151}" type="slidenum">
              <a:rPr lang="en-US" smtClean="0"/>
              <a:t>‹#›</a:t>
            </a:fld>
            <a:endParaRPr lang="en-US"/>
          </a:p>
        </p:txBody>
      </p:sp>
    </p:spTree>
    <p:extLst>
      <p:ext uri="{BB962C8B-B14F-4D97-AF65-F5344CB8AC3E}">
        <p14:creationId xmlns:p14="http://schemas.microsoft.com/office/powerpoint/2010/main" val="925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784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4563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81168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4093411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84209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788833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36343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86037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025397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91544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37133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9633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404585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41189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493322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7470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54285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07828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31276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880529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79170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3997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5546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5378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8669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8625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3487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0802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http://2.bp.blogspot.com/_ppYFwyNQfbs/TLyLW9icdfI/AAAAAAAABVU/r8iatg5pvDU/s1600/happy-marriage.jpg"/>
          <p:cNvPicPr>
            <a:picLocks noChangeAspect="1" noChangeArrowheads="1"/>
          </p:cNvPicPr>
          <p:nvPr userDrawn="1"/>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487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380934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t>February 16,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fld id="{2C2085DC-C5DD-4A28-94F6-F9F029BCA1AE}" type="slidenum">
              <a:rPr lang="en-US" altLang="en-US" smtClean="0"/>
              <a:pPr/>
              <a:t>1</a:t>
            </a:fld>
            <a:endParaRPr lang="en-US" altLang="en-US"/>
          </a:p>
        </p:txBody>
      </p:sp>
    </p:spTree>
    <p:extLst>
      <p:ext uri="{BB962C8B-B14F-4D97-AF65-F5344CB8AC3E}">
        <p14:creationId xmlns:p14="http://schemas.microsoft.com/office/powerpoint/2010/main" val="3657699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677042"/>
            <a:ext cx="7886700" cy="701731"/>
          </a:xfrm>
          <a:noFill/>
          <a:ln>
            <a:noFill/>
          </a:ln>
        </p:spPr>
        <p:txBody>
          <a:bodyPr>
            <a:spAutoFit/>
          </a:bodyPr>
          <a:lstStyle/>
          <a:p>
            <a:r>
              <a:rPr lang="en-US" b="1" dirty="0">
                <a:solidFill>
                  <a:schemeClr val="tx1"/>
                </a:solidFill>
                <a:latin typeface="Arial" pitchFamily="34" charset="0"/>
                <a:cs typeface="Arial" pitchFamily="34" charset="0"/>
              </a:rPr>
              <a:t>Revelation and Apocalypse</a:t>
            </a:r>
          </a:p>
        </p:txBody>
      </p:sp>
      <p:sp>
        <p:nvSpPr>
          <p:cNvPr id="3" name="Content Placeholder 2"/>
          <p:cNvSpPr>
            <a:spLocks noGrp="1"/>
          </p:cNvSpPr>
          <p:nvPr>
            <p:ph idx="1"/>
          </p:nvPr>
        </p:nvSpPr>
        <p:spPr>
          <a:xfrm>
            <a:off x="515007" y="1451110"/>
            <a:ext cx="8229600" cy="5330690"/>
          </a:xfrm>
          <a:noFill/>
          <a:ln w="38100">
            <a:noFill/>
          </a:ln>
        </p:spPr>
        <p:txBody>
          <a:bodyPr>
            <a:spAutoFit/>
          </a:bodyPr>
          <a:lstStyle/>
          <a:p>
            <a:pPr marL="0" indent="0">
              <a:buNone/>
            </a:pPr>
            <a:r>
              <a:rPr lang="en-US" sz="3200" dirty="0">
                <a:solidFill>
                  <a:schemeClr val="tx1"/>
                </a:solidFill>
                <a:latin typeface="Arial Narrow" pitchFamily="34" charset="0"/>
              </a:rPr>
              <a:t>The </a:t>
            </a:r>
            <a:r>
              <a:rPr lang="en-US" sz="3200" i="1" dirty="0">
                <a:solidFill>
                  <a:schemeClr val="tx1"/>
                </a:solidFill>
                <a:latin typeface="Arial Narrow" pitchFamily="34" charset="0"/>
              </a:rPr>
              <a:t>“</a:t>
            </a:r>
            <a:r>
              <a:rPr lang="en-US" sz="3200" b="1" i="1" dirty="0">
                <a:solidFill>
                  <a:schemeClr val="tx1"/>
                </a:solidFill>
                <a:latin typeface="Arial Narrow" pitchFamily="34" charset="0"/>
              </a:rPr>
              <a:t>Revelation</a:t>
            </a:r>
            <a:r>
              <a:rPr lang="en-US" sz="3200" i="1" dirty="0">
                <a:solidFill>
                  <a:schemeClr val="tx1"/>
                </a:solidFill>
                <a:latin typeface="Arial Narrow" pitchFamily="34" charset="0"/>
              </a:rPr>
              <a:t>” </a:t>
            </a:r>
            <a:r>
              <a:rPr lang="en-US" sz="3200" dirty="0">
                <a:solidFill>
                  <a:schemeClr val="tx1"/>
                </a:solidFill>
                <a:latin typeface="Arial Narrow" pitchFamily="34" charset="0"/>
              </a:rPr>
              <a:t>does have some marked differences from typical apocalyptic literature.</a:t>
            </a:r>
            <a:endParaRPr lang="en-US" sz="3200" dirty="0">
              <a:solidFill>
                <a:schemeClr val="tx1"/>
              </a:solidFill>
              <a:latin typeface="Book Antiqua" pitchFamily="18" charset="0"/>
            </a:endParaRPr>
          </a:p>
          <a:p>
            <a:r>
              <a:rPr lang="en-US" sz="2800" dirty="0">
                <a:solidFill>
                  <a:schemeClr val="tx1"/>
                </a:solidFill>
                <a:latin typeface="Arial" panose="020B0604020202020204" pitchFamily="34" charset="0"/>
                <a:cs typeface="Arial" panose="020B0604020202020204" pitchFamily="34" charset="0"/>
              </a:rPr>
              <a:t>The apocalypses normally contain a great deal of </a:t>
            </a:r>
            <a:r>
              <a:rPr lang="en-US" sz="2800" u="sng" dirty="0">
                <a:solidFill>
                  <a:schemeClr val="tx1"/>
                </a:solidFill>
                <a:latin typeface="Arial" panose="020B0604020202020204" pitchFamily="34" charset="0"/>
                <a:cs typeface="Arial" panose="020B0604020202020204" pitchFamily="34" charset="0"/>
              </a:rPr>
              <a:t>vision explanation</a:t>
            </a:r>
            <a:r>
              <a:rPr lang="en-US" sz="2800" dirty="0">
                <a:solidFill>
                  <a:schemeClr val="tx1"/>
                </a:solidFill>
                <a:latin typeface="Arial" panose="020B0604020202020204" pitchFamily="34" charset="0"/>
                <a:cs typeface="Arial" panose="020B0604020202020204" pitchFamily="34" charset="0"/>
              </a:rPr>
              <a:t> from the heavenly guide. Some of this is present in Revelation (17:7ff) but not like it is in apocalyptic writing outside the inspired writings.</a:t>
            </a:r>
          </a:p>
          <a:p>
            <a:r>
              <a:rPr lang="en-US" sz="2800" dirty="0">
                <a:solidFill>
                  <a:schemeClr val="tx1"/>
                </a:solidFill>
                <a:latin typeface="Arial" panose="020B0604020202020204" pitchFamily="34" charset="0"/>
                <a:cs typeface="Arial" panose="020B0604020202020204" pitchFamily="34" charset="0"/>
              </a:rPr>
              <a:t>In general, the apocalyptic writers looked forward to the coming Messiah.</a:t>
            </a:r>
          </a:p>
          <a:p>
            <a:pPr marL="471487" lvl="1" indent="0">
              <a:buNone/>
            </a:pPr>
            <a:endParaRPr lang="en-US" sz="3200" b="1" dirty="0">
              <a:solidFill>
                <a:schemeClr val="tx1"/>
              </a:solidFill>
              <a:latin typeface="Arial Narrow" pitchFamily="34" charset="0"/>
            </a:endParaRPr>
          </a:p>
          <a:p>
            <a:pPr marL="471487" lvl="1" indent="0">
              <a:buNone/>
            </a:pPr>
            <a:r>
              <a:rPr lang="en-US" sz="3200" b="1" dirty="0">
                <a:solidFill>
                  <a:schemeClr val="tx1"/>
                </a:solidFill>
                <a:latin typeface="Arial Narrow" pitchFamily="34" charset="0"/>
              </a:rPr>
              <a:t>In the “Revelation,” the Messiah has already come and won a decisive, resounding victory!</a:t>
            </a:r>
            <a:endParaRPr lang="en-US" b="1" dirty="0">
              <a:solidFill>
                <a:schemeClr val="tx1"/>
              </a:solidFill>
              <a:latin typeface="Arial Narrow" pitchFamily="34" charset="0"/>
            </a:endParaRPr>
          </a:p>
        </p:txBody>
      </p:sp>
      <p:sp>
        <p:nvSpPr>
          <p:cNvPr id="2" name="Arrow: Right 1">
            <a:extLst>
              <a:ext uri="{FF2B5EF4-FFF2-40B4-BE49-F238E27FC236}">
                <a16:creationId xmlns:a16="http://schemas.microsoft.com/office/drawing/2014/main" id="{D8F19872-917E-4B1C-A863-4FCA19DADF0A}"/>
              </a:ext>
            </a:extLst>
          </p:cNvPr>
          <p:cNvSpPr/>
          <p:nvPr/>
        </p:nvSpPr>
        <p:spPr bwMode="auto">
          <a:xfrm>
            <a:off x="495412" y="5952380"/>
            <a:ext cx="418988" cy="48463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ED1DD2EB-8362-49EB-878B-FC162E691DDB}"/>
              </a:ext>
            </a:extLst>
          </p:cNvPr>
          <p:cNvSpPr>
            <a:spLocks noGrp="1"/>
          </p:cNvSpPr>
          <p:nvPr>
            <p:ph type="sldNum" sz="quarter" idx="12"/>
          </p:nvPr>
        </p:nvSpPr>
        <p:spPr/>
        <p:txBody>
          <a:bodyPr/>
          <a:lstStyle/>
          <a:p>
            <a:fld id="{71DD7C3C-26EA-48D1-89DB-82086917E937}" type="slidenum">
              <a:rPr lang="en-US" altLang="en-US" smtClean="0"/>
              <a:pPr/>
              <a:t>10</a:t>
            </a:fld>
            <a:endParaRPr lang="en-US" altLang="en-US"/>
          </a:p>
        </p:txBody>
      </p:sp>
    </p:spTree>
    <p:extLst>
      <p:ext uri="{BB962C8B-B14F-4D97-AF65-F5344CB8AC3E}">
        <p14:creationId xmlns:p14="http://schemas.microsoft.com/office/powerpoint/2010/main" val="40894579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419100" y="1501934"/>
            <a:ext cx="8305800" cy="5324535"/>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“It is essentially a literature of the oppressed who saw no hope for the nation simply in terms of politics or on the plane of human history. The battle they were fighting was on a spiritual level; it was to be understood not in terms of politics and economics, but rather in terms of ‘spiritual powers in high places.’ And so they were compelled to look beyond history to the dramatic and miraculous intervention of God who would see to right the injustices done to his people Israel.”</a:t>
            </a:r>
            <a:endParaRPr kumimoji="0" lang="en-US" alt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r" defTabSz="914400" eaLnBrk="1" fontAlgn="auto" latinLnBrk="0" hangingPunct="1">
              <a:lnSpc>
                <a:spcPct val="100000"/>
              </a:lnSpc>
              <a:spcBef>
                <a:spcPct val="50000"/>
              </a:spcBef>
              <a:spcAft>
                <a:spcPts val="0"/>
              </a:spcAft>
              <a:buClrTx/>
              <a:buSzTx/>
              <a:buFontTx/>
              <a:buChar char="-"/>
              <a:tabLst/>
              <a:defRPr/>
            </a:pPr>
            <a:r>
              <a:rPr kumimoji="0" lang="en-US" altLang="en-US"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D.S. Russell, as quoted by Ferrell Jenkins, </a:t>
            </a:r>
          </a:p>
          <a:p>
            <a:pPr marR="0" lvl="0" algn="r" defTabSz="914400" eaLnBrk="1" fontAlgn="auto" latinLnBrk="0" hangingPunct="1">
              <a:lnSpc>
                <a:spcPct val="100000"/>
              </a:lnSpc>
              <a:spcBef>
                <a:spcPct val="50000"/>
              </a:spcBef>
              <a:spcAft>
                <a:spcPts val="0"/>
              </a:spcAft>
              <a:buClrTx/>
              <a:buSzTx/>
              <a:tabLst/>
              <a:defRPr/>
            </a:pPr>
            <a:r>
              <a:rPr kumimoji="0" lang="en-US" altLang="en-US" sz="2000" b="0" i="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Old Testament in the Book of Revelation</a:t>
            </a:r>
            <a:r>
              <a:rPr kumimoji="0" lang="en-US" altLang="en-US" sz="2000" b="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Page </a:t>
            </a:r>
            <a:r>
              <a:rPr kumimoji="0" lang="en-US" altLang="en-US"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35</a:t>
            </a:r>
          </a:p>
        </p:txBody>
      </p:sp>
      <p:sp>
        <p:nvSpPr>
          <p:cNvPr id="3" name="Title 1">
            <a:extLst>
              <a:ext uri="{FF2B5EF4-FFF2-40B4-BE49-F238E27FC236}">
                <a16:creationId xmlns:a16="http://schemas.microsoft.com/office/drawing/2014/main" id="{3249E333-B88A-445F-A59C-447CEDACA5E8}"/>
              </a:ext>
            </a:extLst>
          </p:cNvPr>
          <p:cNvSpPr txBox="1">
            <a:spLocks/>
          </p:cNvSpPr>
          <p:nvPr/>
        </p:nvSpPr>
        <p:spPr>
          <a:xfrm>
            <a:off x="628650" y="365126"/>
            <a:ext cx="7886700" cy="701731"/>
          </a:xfrm>
          <a:prstGeom prst="rect">
            <a:avLst/>
          </a:prstGeom>
          <a:noFill/>
          <a:ln>
            <a:noFill/>
          </a:ln>
        </p:spPr>
        <p:txBody>
          <a:bodyPr>
            <a:sp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b="1" dirty="0">
                <a:solidFill>
                  <a:schemeClr val="tx1"/>
                </a:solidFill>
                <a:latin typeface="Arial" pitchFamily="34" charset="0"/>
                <a:cs typeface="Arial" pitchFamily="34" charset="0"/>
              </a:rPr>
              <a:t>Revelation and Apocalypse</a:t>
            </a:r>
          </a:p>
        </p:txBody>
      </p:sp>
      <p:sp>
        <p:nvSpPr>
          <p:cNvPr id="2" name="Slide Number Placeholder 1">
            <a:extLst>
              <a:ext uri="{FF2B5EF4-FFF2-40B4-BE49-F238E27FC236}">
                <a16:creationId xmlns:a16="http://schemas.microsoft.com/office/drawing/2014/main" id="{1E90B209-470E-459F-B56F-CE38247C48C0}"/>
              </a:ext>
            </a:extLst>
          </p:cNvPr>
          <p:cNvSpPr>
            <a:spLocks noGrp="1"/>
          </p:cNvSpPr>
          <p:nvPr>
            <p:ph type="sldNum" sz="quarter" idx="12"/>
          </p:nvPr>
        </p:nvSpPr>
        <p:spPr/>
        <p:txBody>
          <a:bodyPr/>
          <a:lstStyle/>
          <a:p>
            <a:fld id="{A5615BA9-689B-4940-B8A1-D0153F61312A}" type="slidenum">
              <a:rPr lang="en-US" altLang="en-US" smtClean="0"/>
              <a:pPr/>
              <a:t>11</a:t>
            </a:fld>
            <a:endParaRPr lang="en-US" altLang="en-US"/>
          </a:p>
        </p:txBody>
      </p:sp>
    </p:spTree>
    <p:extLst>
      <p:ext uri="{BB962C8B-B14F-4D97-AF65-F5344CB8AC3E}">
        <p14:creationId xmlns:p14="http://schemas.microsoft.com/office/powerpoint/2010/main" val="3332097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507124" y="1981200"/>
            <a:ext cx="8229600" cy="2630144"/>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457200" indent="-457200">
              <a:lnSpc>
                <a:spcPct val="120000"/>
              </a:lnSpc>
              <a:buClr>
                <a:schemeClr val="tx1"/>
              </a:buClr>
              <a:buFont typeface="Wingdings" panose="05000000000000000000" pitchFamily="2" charset="2"/>
              <a:buChar char="§"/>
            </a:pPr>
            <a:r>
              <a:rPr lang="en-US" altLang="en-US" sz="2800" dirty="0">
                <a:cs typeface="Arial" panose="020B0604020202020204" pitchFamily="34" charset="0"/>
              </a:rPr>
              <a:t>Easy to instruct and encourage God’s people without playing into the hand of the enemy.</a:t>
            </a:r>
          </a:p>
          <a:p>
            <a:pPr marL="457200" indent="-457200">
              <a:lnSpc>
                <a:spcPct val="120000"/>
              </a:lnSpc>
              <a:buClr>
                <a:schemeClr val="tx1"/>
              </a:buClr>
              <a:buFont typeface="Wingdings" panose="05000000000000000000" pitchFamily="2" charset="2"/>
              <a:buChar char="§"/>
            </a:pPr>
            <a:r>
              <a:rPr lang="en-US" altLang="en-US" sz="2800" dirty="0">
                <a:cs typeface="Arial" panose="020B0604020202020204" pitchFamily="34" charset="0"/>
              </a:rPr>
              <a:t>Danger to the writer and recipient if understood.</a:t>
            </a:r>
          </a:p>
        </p:txBody>
      </p:sp>
      <p:sp>
        <p:nvSpPr>
          <p:cNvPr id="5" name="Rectangle 2"/>
          <p:cNvSpPr txBox="1">
            <a:spLocks noChangeArrowheads="1"/>
          </p:cNvSpPr>
          <p:nvPr/>
        </p:nvSpPr>
        <p:spPr>
          <a:xfrm>
            <a:off x="457200" y="560115"/>
            <a:ext cx="8229600" cy="769441"/>
          </a:xfrm>
          <a:prstGeom prst="rect">
            <a:avLst/>
          </a:prstGeom>
          <a:noFill/>
        </p:spPr>
        <p:txBody>
          <a:bodyPr anchor="ctr">
            <a:sp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b="1" dirty="0">
                <a:solidFill>
                  <a:schemeClr val="tx1"/>
                </a:solidFill>
                <a:latin typeface="Arial" panose="020B0604020202020204" pitchFamily="34" charset="0"/>
                <a:cs typeface="Arial" panose="020B0604020202020204" pitchFamily="34" charset="0"/>
              </a:rPr>
              <a:t>Why Write In This Form?</a:t>
            </a:r>
          </a:p>
        </p:txBody>
      </p:sp>
      <p:sp>
        <p:nvSpPr>
          <p:cNvPr id="2" name="Slide Number Placeholder 1">
            <a:extLst>
              <a:ext uri="{FF2B5EF4-FFF2-40B4-BE49-F238E27FC236}">
                <a16:creationId xmlns:a16="http://schemas.microsoft.com/office/drawing/2014/main" id="{2BA62895-43D8-4571-9116-7E5492753C7E}"/>
              </a:ext>
            </a:extLst>
          </p:cNvPr>
          <p:cNvSpPr>
            <a:spLocks noGrp="1"/>
          </p:cNvSpPr>
          <p:nvPr>
            <p:ph type="sldNum" sz="quarter" idx="12"/>
          </p:nvPr>
        </p:nvSpPr>
        <p:spPr/>
        <p:txBody>
          <a:bodyPr/>
          <a:lstStyle/>
          <a:p>
            <a:fld id="{A5615BA9-689B-4940-B8A1-D0153F61312A}" type="slidenum">
              <a:rPr lang="en-US" altLang="en-US" smtClean="0"/>
              <a:pPr/>
              <a:t>12</a:t>
            </a:fld>
            <a:endParaRPr lang="en-US" altLang="en-US"/>
          </a:p>
        </p:txBody>
      </p:sp>
    </p:spTree>
    <p:extLst>
      <p:ext uri="{BB962C8B-B14F-4D97-AF65-F5344CB8AC3E}">
        <p14:creationId xmlns:p14="http://schemas.microsoft.com/office/powerpoint/2010/main" val="1835823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507124" y="1970544"/>
            <a:ext cx="8229600" cy="2529923"/>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457200" indent="-457200">
              <a:lnSpc>
                <a:spcPct val="120000"/>
              </a:lnSpc>
              <a:buClr>
                <a:schemeClr val="tx1"/>
              </a:buClr>
              <a:buFont typeface="Wingdings" panose="05000000000000000000" pitchFamily="2" charset="2"/>
              <a:buChar char="§"/>
            </a:pPr>
            <a:r>
              <a:rPr lang="en-US" altLang="en-US" sz="2800" dirty="0">
                <a:cs typeface="Arial" panose="020B0604020202020204" pitchFamily="34" charset="0"/>
              </a:rPr>
              <a:t>This method is both “prudent and brilliant” –</a:t>
            </a:r>
            <a:r>
              <a:rPr lang="en-US" altLang="en-US" sz="2000" b="0" dirty="0">
                <a:cs typeface="Arial" panose="020B0604020202020204" pitchFamily="34" charset="0"/>
              </a:rPr>
              <a:t>Homer Hailey</a:t>
            </a:r>
            <a:endParaRPr lang="en-US" altLang="en-US" sz="2800" b="0" dirty="0">
              <a:cs typeface="Arial" panose="020B0604020202020204" pitchFamily="34" charset="0"/>
            </a:endParaRPr>
          </a:p>
          <a:p>
            <a:pPr marL="457200" indent="-457200">
              <a:lnSpc>
                <a:spcPct val="120000"/>
              </a:lnSpc>
              <a:buClr>
                <a:schemeClr val="tx1"/>
              </a:buClr>
              <a:buFont typeface="Wingdings" panose="05000000000000000000" pitchFamily="2" charset="2"/>
              <a:buChar char="§"/>
            </a:pPr>
            <a:r>
              <a:rPr lang="en-US" altLang="en-US" sz="2800" dirty="0">
                <a:cs typeface="Arial" panose="020B0604020202020204" pitchFamily="34" charset="0"/>
              </a:rPr>
              <a:t>To conceal and reveal.</a:t>
            </a:r>
          </a:p>
          <a:p>
            <a:pPr marL="457200" indent="-457200">
              <a:lnSpc>
                <a:spcPct val="120000"/>
              </a:lnSpc>
              <a:buClr>
                <a:schemeClr val="tx1"/>
              </a:buClr>
              <a:buFont typeface="Wingdings" panose="05000000000000000000" pitchFamily="2" charset="2"/>
              <a:buChar char="§"/>
            </a:pPr>
            <a:r>
              <a:rPr lang="en-US" altLang="en-US" sz="2800" dirty="0">
                <a:cs typeface="Arial" panose="020B0604020202020204" pitchFamily="34" charset="0"/>
              </a:rPr>
              <a:t>Somewhat comparable to parables. (Matthew 13:10-15)</a:t>
            </a:r>
          </a:p>
        </p:txBody>
      </p:sp>
      <p:sp>
        <p:nvSpPr>
          <p:cNvPr id="5" name="Rectangle 2"/>
          <p:cNvSpPr txBox="1">
            <a:spLocks noChangeArrowheads="1"/>
          </p:cNvSpPr>
          <p:nvPr/>
        </p:nvSpPr>
        <p:spPr>
          <a:xfrm>
            <a:off x="457200" y="560115"/>
            <a:ext cx="8229600" cy="769441"/>
          </a:xfrm>
          <a:prstGeom prst="rect">
            <a:avLst/>
          </a:prstGeom>
          <a:noFill/>
        </p:spPr>
        <p:txBody>
          <a:bodyPr anchor="ctr">
            <a:sp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b="1" dirty="0">
                <a:solidFill>
                  <a:schemeClr val="tx1"/>
                </a:solidFill>
                <a:latin typeface="Arial" panose="020B0604020202020204" pitchFamily="34" charset="0"/>
                <a:cs typeface="Arial" panose="020B0604020202020204" pitchFamily="34" charset="0"/>
              </a:rPr>
              <a:t>Why Write In This Form?</a:t>
            </a:r>
          </a:p>
        </p:txBody>
      </p:sp>
      <p:sp>
        <p:nvSpPr>
          <p:cNvPr id="2" name="Slide Number Placeholder 1">
            <a:extLst>
              <a:ext uri="{FF2B5EF4-FFF2-40B4-BE49-F238E27FC236}">
                <a16:creationId xmlns:a16="http://schemas.microsoft.com/office/drawing/2014/main" id="{38011EBC-C84F-457C-8B9B-D2890695F17C}"/>
              </a:ext>
            </a:extLst>
          </p:cNvPr>
          <p:cNvSpPr>
            <a:spLocks noGrp="1"/>
          </p:cNvSpPr>
          <p:nvPr>
            <p:ph type="sldNum" sz="quarter" idx="12"/>
          </p:nvPr>
        </p:nvSpPr>
        <p:spPr/>
        <p:txBody>
          <a:bodyPr/>
          <a:lstStyle/>
          <a:p>
            <a:fld id="{A5615BA9-689B-4940-B8A1-D0153F61312A}" type="slidenum">
              <a:rPr lang="en-US" altLang="en-US" smtClean="0"/>
              <a:pPr/>
              <a:t>13</a:t>
            </a:fld>
            <a:endParaRPr lang="en-US" altLang="en-US"/>
          </a:p>
        </p:txBody>
      </p:sp>
    </p:spTree>
    <p:extLst>
      <p:ext uri="{BB962C8B-B14F-4D97-AF65-F5344CB8AC3E}">
        <p14:creationId xmlns:p14="http://schemas.microsoft.com/office/powerpoint/2010/main" val="2122490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41563" y="1382548"/>
            <a:ext cx="8492359" cy="5150064"/>
          </a:xfrm>
          <a:prstGeom prst="rect">
            <a:avLst/>
          </a:prstGeom>
          <a:solidFill>
            <a:schemeClr val="accent5">
              <a:lumMod val="20000"/>
              <a:lumOff val="80000"/>
            </a:schemeClr>
          </a:solidFill>
          <a:ln>
            <a:noFill/>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nSpc>
                <a:spcPct val="120000"/>
              </a:lnSpc>
              <a:buClr>
                <a:schemeClr val="bg2"/>
              </a:buClr>
            </a:pPr>
            <a:r>
              <a:rPr lang="en-US" altLang="en-US" sz="2300" b="0" dirty="0">
                <a:solidFill>
                  <a:schemeClr val="bg1"/>
                </a:solidFill>
                <a:cs typeface="Arial" panose="020B0604020202020204" pitchFamily="34" charset="0"/>
              </a:rPr>
              <a:t>“The historical situation of the day was always relevant in apocalyptic literature. What if the enemy confiscated the manuscript on which was written a message he easily understood as declaring his defeat? For example, what would a Roman soldier do who found a Christian in possession of a message from John saying that the emperor was a false god and that Rome would fall? The Christian would be certain to be accused as a traitor, and the scroll would be confiscated. On the other hand, if he read that ‘Babylon is fallen,’ he would be more likely to label the document, ‘a fool’s message in the hand of a fool.’ Everyone knew that Babylon had fallen over six hundred years earlier.” </a:t>
            </a:r>
            <a:r>
              <a:rPr lang="en-US" altLang="en-US" sz="2000" b="0" dirty="0">
                <a:solidFill>
                  <a:schemeClr val="bg1"/>
                </a:solidFill>
                <a:cs typeface="Arial" panose="020B0604020202020204" pitchFamily="34" charset="0"/>
              </a:rPr>
              <a:t>Robert Harkrider</a:t>
            </a:r>
            <a:endParaRPr lang="en-US" altLang="en-US" sz="2300" b="0" dirty="0">
              <a:solidFill>
                <a:schemeClr val="bg1"/>
              </a:solidFill>
              <a:cs typeface="Arial" panose="020B0604020202020204" pitchFamily="34" charset="0"/>
            </a:endParaRPr>
          </a:p>
        </p:txBody>
      </p:sp>
      <p:sp>
        <p:nvSpPr>
          <p:cNvPr id="5" name="Rectangle 2"/>
          <p:cNvSpPr txBox="1">
            <a:spLocks noChangeArrowheads="1"/>
          </p:cNvSpPr>
          <p:nvPr/>
        </p:nvSpPr>
        <p:spPr>
          <a:xfrm>
            <a:off x="457200" y="560115"/>
            <a:ext cx="8229600" cy="769441"/>
          </a:xfrm>
          <a:prstGeom prst="rect">
            <a:avLst/>
          </a:prstGeom>
          <a:noFill/>
        </p:spPr>
        <p:txBody>
          <a:bodyPr anchor="ctr">
            <a:sp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b="1" dirty="0">
                <a:solidFill>
                  <a:schemeClr val="tx1"/>
                </a:solidFill>
                <a:latin typeface="Arial" panose="020B0604020202020204" pitchFamily="34" charset="0"/>
                <a:cs typeface="Arial" panose="020B0604020202020204" pitchFamily="34" charset="0"/>
              </a:rPr>
              <a:t>Why Write In This Form?</a:t>
            </a:r>
          </a:p>
        </p:txBody>
      </p:sp>
      <p:sp>
        <p:nvSpPr>
          <p:cNvPr id="2" name="Slide Number Placeholder 1">
            <a:extLst>
              <a:ext uri="{FF2B5EF4-FFF2-40B4-BE49-F238E27FC236}">
                <a16:creationId xmlns:a16="http://schemas.microsoft.com/office/drawing/2014/main" id="{38011EBC-C84F-457C-8B9B-D2890695F17C}"/>
              </a:ext>
            </a:extLst>
          </p:cNvPr>
          <p:cNvSpPr>
            <a:spLocks noGrp="1"/>
          </p:cNvSpPr>
          <p:nvPr>
            <p:ph type="sldNum" sz="quarter" idx="12"/>
          </p:nvPr>
        </p:nvSpPr>
        <p:spPr/>
        <p:txBody>
          <a:bodyPr/>
          <a:lstStyle/>
          <a:p>
            <a:fld id="{A5615BA9-689B-4940-B8A1-D0153F61312A}" type="slidenum">
              <a:rPr lang="en-US" altLang="en-US" smtClean="0"/>
              <a:pPr/>
              <a:t>14</a:t>
            </a:fld>
            <a:endParaRPr lang="en-US" altLang="en-US"/>
          </a:p>
        </p:txBody>
      </p:sp>
    </p:spTree>
    <p:extLst>
      <p:ext uri="{BB962C8B-B14F-4D97-AF65-F5344CB8AC3E}">
        <p14:creationId xmlns:p14="http://schemas.microsoft.com/office/powerpoint/2010/main" val="1545410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fade">
                                      <p:cBhvr>
                                        <p:cTn id="7" dur="1000"/>
                                        <p:tgtEl>
                                          <p:spTgt spid="12291">
                                            <p:bg/>
                                          </p:spTgt>
                                        </p:tgtEl>
                                      </p:cBhvr>
                                    </p:animEffect>
                                    <p:anim calcmode="lin" valueType="num">
                                      <p:cBhvr>
                                        <p:cTn id="8" dur="1000" fill="hold"/>
                                        <p:tgtEl>
                                          <p:spTgt spid="12291">
                                            <p:bg/>
                                          </p:spTgt>
                                        </p:tgtEl>
                                        <p:attrNameLst>
                                          <p:attrName>ppt_x</p:attrName>
                                        </p:attrNameLst>
                                      </p:cBhvr>
                                      <p:tavLst>
                                        <p:tav tm="0">
                                          <p:val>
                                            <p:strVal val="#ppt_x"/>
                                          </p:val>
                                        </p:tav>
                                        <p:tav tm="100000">
                                          <p:val>
                                            <p:strVal val="#ppt_x"/>
                                          </p:val>
                                        </p:tav>
                                      </p:tavLst>
                                    </p:anim>
                                    <p:anim calcmode="lin" valueType="num">
                                      <p:cBhvr>
                                        <p:cTn id="9" dur="1000" fill="hold"/>
                                        <p:tgtEl>
                                          <p:spTgt spid="1229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tgtEl>
                                          <p:spTgt spid="12291">
                                            <p:txEl>
                                              <p:pRg st="0" end="0"/>
                                            </p:txEl>
                                          </p:spTgt>
                                        </p:tgtEl>
                                      </p:cBhvr>
                                    </p:animEffect>
                                    <p:anim calcmode="lin" valueType="num">
                                      <p:cBhvr>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p:cNvSpPr>
            <a:spLocks noChangeArrowheads="1"/>
          </p:cNvSpPr>
          <p:nvPr/>
        </p:nvSpPr>
        <p:spPr bwMode="auto">
          <a:xfrm>
            <a:off x="914400" y="1524000"/>
            <a:ext cx="7239000" cy="838200"/>
          </a:xfrm>
          <a:prstGeom prst="rect">
            <a:avLst/>
          </a:prstGeom>
          <a:noFill/>
          <a:ln w="9525">
            <a:solidFill>
              <a:schemeClr val="tx1"/>
            </a:solidFill>
            <a:round/>
            <a:headEnd/>
            <a:tailEnd/>
          </a:ln>
          <a:effectLst/>
        </p:spPr>
        <p:txBody>
          <a:bodyPr wrap="none" anchor="ctr"/>
          <a:lstStyle/>
          <a:p>
            <a:pPr algn="ctr"/>
            <a:r>
              <a:rPr lang="en-US" altLang="en-US" sz="54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Warning!</a:t>
            </a:r>
          </a:p>
        </p:txBody>
      </p:sp>
      <p:sp>
        <p:nvSpPr>
          <p:cNvPr id="23557" name="Text Box 5"/>
          <p:cNvSpPr txBox="1">
            <a:spLocks noChangeArrowheads="1"/>
          </p:cNvSpPr>
          <p:nvPr/>
        </p:nvSpPr>
        <p:spPr bwMode="auto">
          <a:xfrm>
            <a:off x="762000" y="2590800"/>
            <a:ext cx="7620000" cy="1754326"/>
          </a:xfrm>
          <a:prstGeom prst="rect">
            <a:avLst/>
          </a:prstGeom>
          <a:noFill/>
          <a:ln>
            <a:noFill/>
          </a:ln>
          <a:effectLst/>
        </p:spPr>
        <p:txBody>
          <a:bodyPr wrap="square">
            <a:spAutoFit/>
          </a:bodyPr>
          <a:lstStyle/>
          <a:p>
            <a:pPr>
              <a:spcBef>
                <a:spcPts val="600"/>
              </a:spcBef>
            </a:pPr>
            <a:r>
              <a:rPr lang="en-US" altLang="en-US" sz="3600" dirty="0">
                <a:latin typeface="Arial" panose="020B0604020202020204" pitchFamily="34" charset="0"/>
                <a:cs typeface="Arial" panose="020B0604020202020204" pitchFamily="34" charset="0"/>
              </a:rPr>
              <a:t>Very easy to let Apocalyptic Literature become the foundation of fallacious interpretations!</a:t>
            </a:r>
          </a:p>
        </p:txBody>
      </p:sp>
      <p:sp>
        <p:nvSpPr>
          <p:cNvPr id="2" name="Slide Number Placeholder 1">
            <a:extLst>
              <a:ext uri="{FF2B5EF4-FFF2-40B4-BE49-F238E27FC236}">
                <a16:creationId xmlns:a16="http://schemas.microsoft.com/office/drawing/2014/main" id="{D7F824FA-07D8-4E81-88C2-3A22D836B76B}"/>
              </a:ext>
            </a:extLst>
          </p:cNvPr>
          <p:cNvSpPr>
            <a:spLocks noGrp="1"/>
          </p:cNvSpPr>
          <p:nvPr>
            <p:ph type="sldNum" sz="quarter" idx="12"/>
          </p:nvPr>
        </p:nvSpPr>
        <p:spPr/>
        <p:txBody>
          <a:bodyPr/>
          <a:lstStyle/>
          <a:p>
            <a:fld id="{A5615BA9-689B-4940-B8A1-D0153F61312A}" type="slidenum">
              <a:rPr lang="en-US" altLang="en-US" smtClean="0"/>
              <a:pPr/>
              <a:t>15</a:t>
            </a:fld>
            <a:endParaRPr lang="en-US" altLang="en-US"/>
          </a:p>
        </p:txBody>
      </p:sp>
    </p:spTree>
    <p:extLst>
      <p:ext uri="{BB962C8B-B14F-4D97-AF65-F5344CB8AC3E}">
        <p14:creationId xmlns:p14="http://schemas.microsoft.com/office/powerpoint/2010/main" val="483567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0" y="304800"/>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Significance of Numbers</a:t>
            </a:r>
          </a:p>
        </p:txBody>
      </p:sp>
      <p:sp>
        <p:nvSpPr>
          <p:cNvPr id="29699" name="Rectangle 3"/>
          <p:cNvSpPr>
            <a:spLocks noGrp="1" noChangeArrowheads="1"/>
          </p:cNvSpPr>
          <p:nvPr>
            <p:ph idx="1"/>
          </p:nvPr>
        </p:nvSpPr>
        <p:spPr>
          <a:xfrm>
            <a:off x="152400" y="1124841"/>
            <a:ext cx="8839200" cy="5632311"/>
          </a:xfrm>
          <a:noFill/>
        </p:spPr>
        <p:txBody>
          <a:bodyPr wrap="square" anchor="ctr">
            <a:spAutoFit/>
          </a:bodyPr>
          <a:lstStyle/>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1 – 	Unity (Deuteronomy 6:4) One Jehovah God.</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2 – 	Strength (Revelation 11:3)</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3 – 	Divine number (see Matthew 28:19)</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4 – 	Nature, Creation, World (Revelation 7:1)</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5 – 	The whole man is represented by this number example (Revelation 17:10)</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6 – 	Short of 7 – failure (Revelation 13:18)</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7 – 	Completeness – perfection, totality, sometimes the combination of 3 and 4</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10 – 	Power – world power Number 5 multiplied twice. Refer to Revelation 13:1. Ten horns.</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1000 –	Multiple of 10 X 10 X10. Whole or fullness</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12 –	Religious number</a:t>
            </a:r>
          </a:p>
          <a:p>
            <a:pPr marL="1031875" indent="-1031875">
              <a:lnSpc>
                <a:spcPct val="100000"/>
              </a:lnSpc>
              <a:spcBef>
                <a:spcPts val="0"/>
              </a:spcBef>
              <a:buClr>
                <a:schemeClr val="tx1"/>
              </a:buClr>
              <a:buNone/>
            </a:pPr>
            <a:r>
              <a:rPr lang="en-US" altLang="en-US" dirty="0">
                <a:latin typeface="Arial" panose="020B0604020202020204" pitchFamily="34" charset="0"/>
                <a:cs typeface="Arial" panose="020B0604020202020204" pitchFamily="34" charset="0"/>
              </a:rPr>
              <a:t>3½ –	42 months; 1260 days (Revelation 12:14).</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Broken 7 – incomplete – indefinite period</a:t>
            </a:r>
          </a:p>
        </p:txBody>
      </p:sp>
      <p:sp>
        <p:nvSpPr>
          <p:cNvPr id="2" name="Slide Number Placeholder 1">
            <a:extLst>
              <a:ext uri="{FF2B5EF4-FFF2-40B4-BE49-F238E27FC236}">
                <a16:creationId xmlns:a16="http://schemas.microsoft.com/office/drawing/2014/main" id="{A4885B58-2C10-4A83-9FAA-5FF7289984FD}"/>
              </a:ext>
            </a:extLst>
          </p:cNvPr>
          <p:cNvSpPr>
            <a:spLocks noGrp="1"/>
          </p:cNvSpPr>
          <p:nvPr>
            <p:ph type="sldNum" sz="quarter" idx="12"/>
          </p:nvPr>
        </p:nvSpPr>
        <p:spPr/>
        <p:txBody>
          <a:bodyPr/>
          <a:lstStyle/>
          <a:p>
            <a:fld id="{71DD7C3C-26EA-48D1-89DB-82086917E937}" type="slidenum">
              <a:rPr lang="en-US" altLang="en-US" smtClean="0"/>
              <a:pPr/>
              <a:t>16</a:t>
            </a:fld>
            <a:endParaRPr lang="en-US" altLang="en-US"/>
          </a:p>
        </p:txBody>
      </p:sp>
    </p:spTree>
    <p:extLst>
      <p:ext uri="{BB962C8B-B14F-4D97-AF65-F5344CB8AC3E}">
        <p14:creationId xmlns:p14="http://schemas.microsoft.com/office/powerpoint/2010/main" val="982018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699">
                                            <p:txEl>
                                              <p:pRg st="4" end="4"/>
                                            </p:txEl>
                                          </p:spTgt>
                                        </p:tgtEl>
                                        <p:attrNameLst>
                                          <p:attrName>style.visibility</p:attrName>
                                        </p:attrNameLst>
                                      </p:cBhvr>
                                      <p:to>
                                        <p:strVal val="visible"/>
                                      </p:to>
                                    </p:set>
                                    <p:animEffect transition="in" filter="fade">
                                      <p:cBhvr>
                                        <p:cTn id="35" dur="1000"/>
                                        <p:tgtEl>
                                          <p:spTgt spid="29699">
                                            <p:txEl>
                                              <p:pRg st="4" end="4"/>
                                            </p:txEl>
                                          </p:spTgt>
                                        </p:tgtEl>
                                      </p:cBhvr>
                                    </p:animEffect>
                                    <p:anim calcmode="lin" valueType="num">
                                      <p:cBhvr>
                                        <p:cTn id="36"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fade">
                                      <p:cBhvr>
                                        <p:cTn id="42" dur="1000"/>
                                        <p:tgtEl>
                                          <p:spTgt spid="29699">
                                            <p:txEl>
                                              <p:pRg st="5" end="5"/>
                                            </p:txEl>
                                          </p:spTgt>
                                        </p:tgtEl>
                                      </p:cBhvr>
                                    </p:animEffect>
                                    <p:anim calcmode="lin" valueType="num">
                                      <p:cBhvr>
                                        <p:cTn id="43"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699">
                                            <p:txEl>
                                              <p:pRg st="6" end="6"/>
                                            </p:txEl>
                                          </p:spTgt>
                                        </p:tgtEl>
                                        <p:attrNameLst>
                                          <p:attrName>style.visibility</p:attrName>
                                        </p:attrNameLst>
                                      </p:cBhvr>
                                      <p:to>
                                        <p:strVal val="visible"/>
                                      </p:to>
                                    </p:set>
                                    <p:animEffect transition="in" filter="fade">
                                      <p:cBhvr>
                                        <p:cTn id="49" dur="1000"/>
                                        <p:tgtEl>
                                          <p:spTgt spid="29699">
                                            <p:txEl>
                                              <p:pRg st="6" end="6"/>
                                            </p:txEl>
                                          </p:spTgt>
                                        </p:tgtEl>
                                      </p:cBhvr>
                                    </p:animEffect>
                                    <p:anim calcmode="lin" valueType="num">
                                      <p:cBhvr>
                                        <p:cTn id="50"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6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699">
                                            <p:txEl>
                                              <p:pRg st="7" end="7"/>
                                            </p:txEl>
                                          </p:spTgt>
                                        </p:tgtEl>
                                        <p:attrNameLst>
                                          <p:attrName>style.visibility</p:attrName>
                                        </p:attrNameLst>
                                      </p:cBhvr>
                                      <p:to>
                                        <p:strVal val="visible"/>
                                      </p:to>
                                    </p:set>
                                    <p:animEffect transition="in" filter="fade">
                                      <p:cBhvr>
                                        <p:cTn id="56" dur="1000"/>
                                        <p:tgtEl>
                                          <p:spTgt spid="29699">
                                            <p:txEl>
                                              <p:pRg st="7" end="7"/>
                                            </p:txEl>
                                          </p:spTgt>
                                        </p:tgtEl>
                                      </p:cBhvr>
                                    </p:animEffect>
                                    <p:anim calcmode="lin" valueType="num">
                                      <p:cBhvr>
                                        <p:cTn id="57" dur="10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96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699">
                                            <p:txEl>
                                              <p:pRg st="8" end="8"/>
                                            </p:txEl>
                                          </p:spTgt>
                                        </p:tgtEl>
                                        <p:attrNameLst>
                                          <p:attrName>style.visibility</p:attrName>
                                        </p:attrNameLst>
                                      </p:cBhvr>
                                      <p:to>
                                        <p:strVal val="visible"/>
                                      </p:to>
                                    </p:set>
                                    <p:animEffect transition="in" filter="fade">
                                      <p:cBhvr>
                                        <p:cTn id="63" dur="1000"/>
                                        <p:tgtEl>
                                          <p:spTgt spid="29699">
                                            <p:txEl>
                                              <p:pRg st="8" end="8"/>
                                            </p:txEl>
                                          </p:spTgt>
                                        </p:tgtEl>
                                      </p:cBhvr>
                                    </p:animEffect>
                                    <p:anim calcmode="lin" valueType="num">
                                      <p:cBhvr>
                                        <p:cTn id="64" dur="10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96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699">
                                            <p:txEl>
                                              <p:pRg st="9" end="9"/>
                                            </p:txEl>
                                          </p:spTgt>
                                        </p:tgtEl>
                                        <p:attrNameLst>
                                          <p:attrName>style.visibility</p:attrName>
                                        </p:attrNameLst>
                                      </p:cBhvr>
                                      <p:to>
                                        <p:strVal val="visible"/>
                                      </p:to>
                                    </p:set>
                                    <p:animEffect transition="in" filter="fade">
                                      <p:cBhvr>
                                        <p:cTn id="70" dur="1000"/>
                                        <p:tgtEl>
                                          <p:spTgt spid="29699">
                                            <p:txEl>
                                              <p:pRg st="9" end="9"/>
                                            </p:txEl>
                                          </p:spTgt>
                                        </p:tgtEl>
                                      </p:cBhvr>
                                    </p:animEffect>
                                    <p:anim calcmode="lin" valueType="num">
                                      <p:cBhvr>
                                        <p:cTn id="71" dur="10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96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699">
                                            <p:txEl>
                                              <p:pRg st="10" end="10"/>
                                            </p:txEl>
                                          </p:spTgt>
                                        </p:tgtEl>
                                        <p:attrNameLst>
                                          <p:attrName>style.visibility</p:attrName>
                                        </p:attrNameLst>
                                      </p:cBhvr>
                                      <p:to>
                                        <p:strVal val="visible"/>
                                      </p:to>
                                    </p:set>
                                    <p:animEffect transition="in" filter="fade">
                                      <p:cBhvr>
                                        <p:cTn id="77" dur="1000"/>
                                        <p:tgtEl>
                                          <p:spTgt spid="29699">
                                            <p:txEl>
                                              <p:pRg st="10" end="10"/>
                                            </p:txEl>
                                          </p:spTgt>
                                        </p:tgtEl>
                                      </p:cBhvr>
                                    </p:animEffect>
                                    <p:anim calcmode="lin" valueType="num">
                                      <p:cBhvr>
                                        <p:cTn id="78" dur="10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96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1E8D-5E0B-4236-BF06-6EA1F804C5DE}"/>
              </a:ext>
            </a:extLst>
          </p:cNvPr>
          <p:cNvSpPr>
            <a:spLocks noGrp="1"/>
          </p:cNvSpPr>
          <p:nvPr>
            <p:ph type="title"/>
          </p:nvPr>
        </p:nvSpPr>
        <p:spPr>
          <a:xfrm>
            <a:off x="628650" y="677042"/>
            <a:ext cx="7886700" cy="701731"/>
          </a:xfrm>
        </p:spPr>
        <p:txBody>
          <a:bodyPr>
            <a:spAutoFit/>
          </a:bodyPr>
          <a:lstStyle/>
          <a:p>
            <a:r>
              <a:rPr lang="en-US" b="1" dirty="0">
                <a:latin typeface="Arial" panose="020B0604020202020204" pitchFamily="34" charset="0"/>
                <a:cs typeface="Arial" panose="020B0604020202020204" pitchFamily="34" charset="0"/>
              </a:rPr>
              <a:t>Significance of Symbols</a:t>
            </a:r>
          </a:p>
        </p:txBody>
      </p:sp>
      <p:sp>
        <p:nvSpPr>
          <p:cNvPr id="3" name="Content Placeholder 2">
            <a:extLst>
              <a:ext uri="{FF2B5EF4-FFF2-40B4-BE49-F238E27FC236}">
                <a16:creationId xmlns:a16="http://schemas.microsoft.com/office/drawing/2014/main" id="{7F7B125F-D127-4B53-ABCC-24CE7B647A1A}"/>
              </a:ext>
            </a:extLst>
          </p:cNvPr>
          <p:cNvSpPr>
            <a:spLocks noGrp="1"/>
          </p:cNvSpPr>
          <p:nvPr>
            <p:ph idx="1"/>
          </p:nvPr>
        </p:nvSpPr>
        <p:spPr>
          <a:xfrm>
            <a:off x="734841" y="1825625"/>
            <a:ext cx="7675350" cy="3297313"/>
          </a:xfrm>
        </p:spPr>
        <p:txBody>
          <a:bodyPr>
            <a:spAutoFit/>
          </a:bodyPr>
          <a:lstStyle/>
          <a:p>
            <a:r>
              <a:rPr lang="en-US" sz="3200" dirty="0"/>
              <a:t>Additional symbols used in the book of Revelation include: birds, beasts, persons, cities, elements of nature, weapons, light, darkness, and precious stones of different kinds.</a:t>
            </a:r>
          </a:p>
          <a:p>
            <a:r>
              <a:rPr lang="en-US" sz="3200" dirty="0"/>
              <a:t>These are used to give us pictures of triumph of righteousness over evil.</a:t>
            </a:r>
          </a:p>
        </p:txBody>
      </p:sp>
      <p:sp>
        <p:nvSpPr>
          <p:cNvPr id="4" name="Slide Number Placeholder 3">
            <a:extLst>
              <a:ext uri="{FF2B5EF4-FFF2-40B4-BE49-F238E27FC236}">
                <a16:creationId xmlns:a16="http://schemas.microsoft.com/office/drawing/2014/main" id="{7EFC2691-DD3B-4A97-A017-09E2E75D1395}"/>
              </a:ext>
            </a:extLst>
          </p:cNvPr>
          <p:cNvSpPr>
            <a:spLocks noGrp="1"/>
          </p:cNvSpPr>
          <p:nvPr>
            <p:ph type="sldNum" sz="quarter" idx="12"/>
          </p:nvPr>
        </p:nvSpPr>
        <p:spPr/>
        <p:txBody>
          <a:bodyPr/>
          <a:lstStyle/>
          <a:p>
            <a:fld id="{71DD7C3C-26EA-48D1-89DB-82086917E937}" type="slidenum">
              <a:rPr lang="en-US" altLang="en-US" smtClean="0"/>
              <a:pPr/>
              <a:t>17</a:t>
            </a:fld>
            <a:endParaRPr lang="en-US" altLang="en-US"/>
          </a:p>
        </p:txBody>
      </p:sp>
    </p:spTree>
    <p:extLst>
      <p:ext uri="{BB962C8B-B14F-4D97-AF65-F5344CB8AC3E}">
        <p14:creationId xmlns:p14="http://schemas.microsoft.com/office/powerpoint/2010/main" val="18785478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Significance of Numbers and Symbols</a:t>
            </a:r>
          </a:p>
        </p:txBody>
      </p:sp>
      <p:sp>
        <p:nvSpPr>
          <p:cNvPr id="29699" name="Rectangle 3"/>
          <p:cNvSpPr>
            <a:spLocks noGrp="1" noChangeArrowheads="1"/>
          </p:cNvSpPr>
          <p:nvPr>
            <p:ph idx="1"/>
          </p:nvPr>
        </p:nvSpPr>
        <p:spPr>
          <a:xfrm>
            <a:off x="353841" y="1770995"/>
            <a:ext cx="8458200" cy="4401205"/>
          </a:xfrm>
          <a:noFill/>
        </p:spPr>
        <p:txBody>
          <a:bodyPr anchor="ctr">
            <a:spAutoFit/>
          </a:bodyPr>
          <a:lstStyle/>
          <a:p>
            <a:pPr>
              <a:lnSpc>
                <a:spcPct val="100000"/>
              </a:lnSpc>
              <a:spcBef>
                <a:spcPts val="0"/>
              </a:spcBef>
              <a:buClr>
                <a:schemeClr val="tx1"/>
              </a:buClr>
            </a:pPr>
            <a:r>
              <a:rPr lang="en-US" altLang="en-US" sz="2800" dirty="0">
                <a:latin typeface="Arial" panose="020B0604020202020204" pitchFamily="34" charset="0"/>
                <a:cs typeface="Arial" panose="020B0604020202020204" pitchFamily="34" charset="0"/>
              </a:rPr>
              <a:t>“Proper use of Numbers and Objects in Revelation.</a:t>
            </a:r>
          </a:p>
          <a:p>
            <a:pPr>
              <a:lnSpc>
                <a:spcPct val="100000"/>
              </a:lnSpc>
              <a:spcBef>
                <a:spcPts val="0"/>
              </a:spcBef>
              <a:buClr>
                <a:schemeClr val="tx1"/>
              </a:buClr>
            </a:pPr>
            <a:r>
              <a:rPr lang="en-US" altLang="en-US" sz="2800" dirty="0">
                <a:latin typeface="Arial" panose="020B0604020202020204" pitchFamily="34" charset="0"/>
                <a:cs typeface="Arial" panose="020B0604020202020204" pitchFamily="34" charset="0"/>
              </a:rPr>
              <a:t>Understanding the symbolic meanings usually attached to numbers in this style of literature is necessary; numbers do not have real numerical value.</a:t>
            </a:r>
          </a:p>
          <a:p>
            <a:pPr>
              <a:lnSpc>
                <a:spcPct val="100000"/>
              </a:lnSpc>
              <a:spcBef>
                <a:spcPts val="0"/>
              </a:spcBef>
              <a:buClr>
                <a:schemeClr val="tx1"/>
              </a:buClr>
            </a:pPr>
            <a:r>
              <a:rPr lang="en-US" altLang="en-US" sz="2800" dirty="0">
                <a:latin typeface="Arial" panose="020B0604020202020204" pitchFamily="34" charset="0"/>
                <a:cs typeface="Arial" panose="020B0604020202020204" pitchFamily="34" charset="0"/>
              </a:rPr>
              <a:t>We must discard our mathematical ideas and seek to discover their symbolical significance.</a:t>
            </a:r>
          </a:p>
          <a:p>
            <a:pPr>
              <a:lnSpc>
                <a:spcPct val="100000"/>
              </a:lnSpc>
              <a:spcBef>
                <a:spcPts val="0"/>
              </a:spcBef>
              <a:buClr>
                <a:schemeClr val="tx1"/>
              </a:buClr>
            </a:pPr>
            <a:r>
              <a:rPr lang="en-US" altLang="en-US" sz="2800" dirty="0">
                <a:latin typeface="Arial" panose="020B0604020202020204" pitchFamily="34" charset="0"/>
                <a:cs typeface="Arial" panose="020B0604020202020204" pitchFamily="34" charset="0"/>
              </a:rPr>
              <a:t>A large part of the unscriptural dispensationalism of the day is based upon a false view of the value of numbers employed in Revelation.” </a:t>
            </a:r>
            <a:r>
              <a:rPr lang="en-US" altLang="en-US" sz="2000" dirty="0">
                <a:latin typeface="Arial" panose="020B0604020202020204" pitchFamily="34" charset="0"/>
                <a:cs typeface="Arial" panose="020B0604020202020204" pitchFamily="34" charset="0"/>
              </a:rPr>
              <a:t>(Robert Harkrider</a:t>
            </a:r>
            <a:r>
              <a:rPr lang="en-US" altLang="en-US" sz="28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A4885B58-2C10-4A83-9FAA-5FF7289984FD}"/>
              </a:ext>
            </a:extLst>
          </p:cNvPr>
          <p:cNvSpPr>
            <a:spLocks noGrp="1"/>
          </p:cNvSpPr>
          <p:nvPr>
            <p:ph type="sldNum" sz="quarter" idx="12"/>
          </p:nvPr>
        </p:nvSpPr>
        <p:spPr/>
        <p:txBody>
          <a:bodyPr/>
          <a:lstStyle/>
          <a:p>
            <a:fld id="{71DD7C3C-26EA-48D1-89DB-82086917E937}" type="slidenum">
              <a:rPr lang="en-US" altLang="en-US" smtClean="0"/>
              <a:pPr/>
              <a:t>18</a:t>
            </a:fld>
            <a:endParaRPr lang="en-US" altLang="en-US"/>
          </a:p>
        </p:txBody>
      </p:sp>
    </p:spTree>
    <p:extLst>
      <p:ext uri="{BB962C8B-B14F-4D97-AF65-F5344CB8AC3E}">
        <p14:creationId xmlns:p14="http://schemas.microsoft.com/office/powerpoint/2010/main" val="3125995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13853" y="1828800"/>
            <a:ext cx="8534400" cy="4114203"/>
          </a:xfrm>
          <a:prstGeom prst="rect">
            <a:avLst/>
          </a:prstGeom>
          <a:noFill/>
          <a:ln>
            <a:noFill/>
          </a:ln>
          <a:effectLst/>
        </p:spPr>
        <p:txBody>
          <a:bodyPr wrap="square">
            <a:spAutoFit/>
          </a:bodyPr>
          <a:lstStyle/>
          <a:p>
            <a:pPr>
              <a:lnSpc>
                <a:spcPct val="120000"/>
              </a:lnSpc>
            </a:pPr>
            <a:r>
              <a:rPr lang="en-US" altLang="en-US" sz="3600" dirty="0">
                <a:latin typeface="Arial" panose="020B0604020202020204" pitchFamily="34" charset="0"/>
                <a:cs typeface="Arial" panose="020B0604020202020204" pitchFamily="34" charset="0"/>
              </a:rPr>
              <a:t>To impart comfort to persecuted believers.</a:t>
            </a:r>
          </a:p>
          <a:p>
            <a:pPr>
              <a:lnSpc>
                <a:spcPct val="120000"/>
              </a:lnSpc>
            </a:pPr>
            <a:r>
              <a:rPr lang="en-US" altLang="en-US" sz="2800" dirty="0">
                <a:latin typeface="Arial" panose="020B0604020202020204" pitchFamily="34" charset="0"/>
                <a:cs typeface="Arial" panose="020B0604020202020204" pitchFamily="34" charset="0"/>
              </a:rPr>
              <a:t>Assurances:</a:t>
            </a:r>
          </a:p>
          <a:p>
            <a:pPr marL="457200" indent="-457200">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God sees their tears. 7:17; 21:4</a:t>
            </a:r>
          </a:p>
          <a:p>
            <a:pPr marL="457200" indent="-457200">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Their prayers rule the world. 8:3-4</a:t>
            </a:r>
          </a:p>
          <a:p>
            <a:pPr marL="457200" indent="-457200">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Their death is recognized as precious. 14:13; 20:4</a:t>
            </a:r>
          </a:p>
          <a:p>
            <a:pPr marL="457200" indent="-457200">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Their final victory is assured. 15:2</a:t>
            </a:r>
          </a:p>
          <a:p>
            <a:pPr marL="457200" indent="-457200">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Their blood will be avenged (vindication). 6:9; 8:3</a:t>
            </a:r>
          </a:p>
        </p:txBody>
      </p:sp>
      <p:sp>
        <p:nvSpPr>
          <p:cNvPr id="4" name="Rectangle 2"/>
          <p:cNvSpPr txBox="1">
            <a:spLocks noChangeArrowheads="1"/>
          </p:cNvSpPr>
          <p:nvPr/>
        </p:nvSpPr>
        <p:spPr>
          <a:xfrm>
            <a:off x="457200" y="834479"/>
            <a:ext cx="8229600" cy="769441"/>
          </a:xfrm>
          <a:prstGeom prst="rect">
            <a:avLst/>
          </a:prstGeom>
          <a:noFill/>
        </p:spPr>
        <p:txBody>
          <a:bodyPr anchor="ctr">
            <a:sp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b="1" dirty="0">
                <a:solidFill>
                  <a:schemeClr val="tx1"/>
                </a:solidFill>
                <a:latin typeface="Arial" panose="020B0604020202020204" pitchFamily="34" charset="0"/>
                <a:cs typeface="Arial" panose="020B0604020202020204" pitchFamily="34" charset="0"/>
              </a:rPr>
              <a:t>Purpose Of The Book</a:t>
            </a:r>
          </a:p>
        </p:txBody>
      </p:sp>
      <p:sp>
        <p:nvSpPr>
          <p:cNvPr id="2" name="Slide Number Placeholder 1">
            <a:extLst>
              <a:ext uri="{FF2B5EF4-FFF2-40B4-BE49-F238E27FC236}">
                <a16:creationId xmlns:a16="http://schemas.microsoft.com/office/drawing/2014/main" id="{166F2A58-AC39-4924-A08A-CAB6EA89C6E9}"/>
              </a:ext>
            </a:extLst>
          </p:cNvPr>
          <p:cNvSpPr>
            <a:spLocks noGrp="1"/>
          </p:cNvSpPr>
          <p:nvPr>
            <p:ph type="sldNum" sz="quarter" idx="12"/>
          </p:nvPr>
        </p:nvSpPr>
        <p:spPr/>
        <p:txBody>
          <a:bodyPr/>
          <a:lstStyle/>
          <a:p>
            <a:fld id="{A5615BA9-689B-4940-B8A1-D0153F61312A}" type="slidenum">
              <a:rPr lang="en-US" altLang="en-US" smtClean="0"/>
              <a:pPr/>
              <a:t>19</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animEffect transition="in" filter="fade">
                                      <p:cBhvr>
                                        <p:cTn id="7" dur="1000"/>
                                        <p:tgtEl>
                                          <p:spTgt spid="10245">
                                            <p:txEl>
                                              <p:pRg st="2" end="2"/>
                                            </p:txEl>
                                          </p:spTgt>
                                        </p:tgtEl>
                                      </p:cBhvr>
                                    </p:animEffect>
                                    <p:anim calcmode="lin" valueType="num">
                                      <p:cBhvr>
                                        <p:cTn id="8" dur="10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5">
                                            <p:txEl>
                                              <p:pRg st="3" end="3"/>
                                            </p:txEl>
                                          </p:spTgt>
                                        </p:tgtEl>
                                        <p:attrNameLst>
                                          <p:attrName>style.visibility</p:attrName>
                                        </p:attrNameLst>
                                      </p:cBhvr>
                                      <p:to>
                                        <p:strVal val="visible"/>
                                      </p:to>
                                    </p:set>
                                    <p:animEffect transition="in" filter="fade">
                                      <p:cBhvr>
                                        <p:cTn id="14" dur="1000"/>
                                        <p:tgtEl>
                                          <p:spTgt spid="10245">
                                            <p:txEl>
                                              <p:pRg st="3" end="3"/>
                                            </p:txEl>
                                          </p:spTgt>
                                        </p:tgtEl>
                                      </p:cBhvr>
                                    </p:animEffect>
                                    <p:anim calcmode="lin" valueType="num">
                                      <p:cBhvr>
                                        <p:cTn id="15" dur="10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5">
                                            <p:txEl>
                                              <p:pRg st="4" end="4"/>
                                            </p:txEl>
                                          </p:spTgt>
                                        </p:tgtEl>
                                        <p:attrNameLst>
                                          <p:attrName>style.visibility</p:attrName>
                                        </p:attrNameLst>
                                      </p:cBhvr>
                                      <p:to>
                                        <p:strVal val="visible"/>
                                      </p:to>
                                    </p:set>
                                    <p:animEffect transition="in" filter="fade">
                                      <p:cBhvr>
                                        <p:cTn id="21" dur="1000"/>
                                        <p:tgtEl>
                                          <p:spTgt spid="10245">
                                            <p:txEl>
                                              <p:pRg st="4" end="4"/>
                                            </p:txEl>
                                          </p:spTgt>
                                        </p:tgtEl>
                                      </p:cBhvr>
                                    </p:animEffect>
                                    <p:anim calcmode="lin" valueType="num">
                                      <p:cBhvr>
                                        <p:cTn id="22" dur="1000" fill="hold"/>
                                        <p:tgtEl>
                                          <p:spTgt spid="1024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5">
                                            <p:txEl>
                                              <p:pRg st="5" end="5"/>
                                            </p:txEl>
                                          </p:spTgt>
                                        </p:tgtEl>
                                        <p:attrNameLst>
                                          <p:attrName>style.visibility</p:attrName>
                                        </p:attrNameLst>
                                      </p:cBhvr>
                                      <p:to>
                                        <p:strVal val="visible"/>
                                      </p:to>
                                    </p:set>
                                    <p:animEffect transition="in" filter="fade">
                                      <p:cBhvr>
                                        <p:cTn id="28" dur="1000"/>
                                        <p:tgtEl>
                                          <p:spTgt spid="10245">
                                            <p:txEl>
                                              <p:pRg st="5" end="5"/>
                                            </p:txEl>
                                          </p:spTgt>
                                        </p:tgtEl>
                                      </p:cBhvr>
                                    </p:animEffect>
                                    <p:anim calcmode="lin" valueType="num">
                                      <p:cBhvr>
                                        <p:cTn id="29" dur="1000" fill="hold"/>
                                        <p:tgtEl>
                                          <p:spTgt spid="1024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24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5">
                                            <p:txEl>
                                              <p:pRg st="6" end="6"/>
                                            </p:txEl>
                                          </p:spTgt>
                                        </p:tgtEl>
                                        <p:attrNameLst>
                                          <p:attrName>style.visibility</p:attrName>
                                        </p:attrNameLst>
                                      </p:cBhvr>
                                      <p:to>
                                        <p:strVal val="visible"/>
                                      </p:to>
                                    </p:set>
                                    <p:animEffect transition="in" filter="fade">
                                      <p:cBhvr>
                                        <p:cTn id="35" dur="1000"/>
                                        <p:tgtEl>
                                          <p:spTgt spid="10245">
                                            <p:txEl>
                                              <p:pRg st="6" end="6"/>
                                            </p:txEl>
                                          </p:spTgt>
                                        </p:tgtEl>
                                      </p:cBhvr>
                                    </p:animEffect>
                                    <p:anim calcmode="lin" valueType="num">
                                      <p:cBhvr>
                                        <p:cTn id="36" dur="1000" fill="hold"/>
                                        <p:tgtEl>
                                          <p:spTgt spid="1024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24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0AD5-306C-40F4-9C90-509917092ED8}"/>
              </a:ext>
            </a:extLst>
          </p:cNvPr>
          <p:cNvSpPr>
            <a:spLocks noGrp="1"/>
          </p:cNvSpPr>
          <p:nvPr>
            <p:ph type="title"/>
          </p:nvPr>
        </p:nvSpPr>
        <p:spPr>
          <a:xfrm>
            <a:off x="628650" y="677042"/>
            <a:ext cx="7886700" cy="701731"/>
          </a:xfrm>
        </p:spPr>
        <p:txBody>
          <a:bodyPr>
            <a:spAutoFit/>
          </a:bodyPr>
          <a:lstStyle/>
          <a:p>
            <a:r>
              <a:rPr lang="en-US" b="1" dirty="0"/>
              <a:t>Introduction:</a:t>
            </a:r>
          </a:p>
        </p:txBody>
      </p:sp>
      <p:sp>
        <p:nvSpPr>
          <p:cNvPr id="3" name="Content Placeholder 2">
            <a:extLst>
              <a:ext uri="{FF2B5EF4-FFF2-40B4-BE49-F238E27FC236}">
                <a16:creationId xmlns:a16="http://schemas.microsoft.com/office/drawing/2014/main" id="{961DCBC2-AEA9-497A-9B2B-A483FDDB384C}"/>
              </a:ext>
            </a:extLst>
          </p:cNvPr>
          <p:cNvSpPr>
            <a:spLocks noGrp="1"/>
          </p:cNvSpPr>
          <p:nvPr>
            <p:ph idx="1"/>
          </p:nvPr>
        </p:nvSpPr>
        <p:spPr>
          <a:xfrm>
            <a:off x="174282" y="1825625"/>
            <a:ext cx="8839200" cy="3707682"/>
          </a:xfrm>
        </p:spPr>
        <p:txBody>
          <a:bodyPr>
            <a:spAutoFit/>
          </a:bodyPr>
          <a:lstStyle/>
          <a:p>
            <a:pPr marL="0" indent="0">
              <a:buNone/>
            </a:pPr>
            <a:r>
              <a:rPr lang="en-US" sz="3200" b="1" dirty="0">
                <a:solidFill>
                  <a:schemeClr val="tx1"/>
                </a:solidFill>
              </a:rPr>
              <a:t>Controversy abounds in the book of Revelation.</a:t>
            </a:r>
            <a:endParaRPr lang="en-US" sz="3200" dirty="0">
              <a:solidFill>
                <a:schemeClr val="tx1"/>
              </a:solidFill>
            </a:endParaRPr>
          </a:p>
          <a:p>
            <a:r>
              <a:rPr lang="en-US" sz="3200" dirty="0">
                <a:solidFill>
                  <a:schemeClr val="tx1"/>
                </a:solidFill>
              </a:rPr>
              <a:t>Who is the beast with seven heads and ten horns?</a:t>
            </a:r>
          </a:p>
          <a:p>
            <a:r>
              <a:rPr lang="en-US" sz="3200" dirty="0">
                <a:solidFill>
                  <a:schemeClr val="tx1"/>
                </a:solidFill>
              </a:rPr>
              <a:t>Who is the false prophet or the harlot who sits atop of the beast?</a:t>
            </a:r>
          </a:p>
          <a:p>
            <a:r>
              <a:rPr lang="en-US" sz="3200" dirty="0">
                <a:solidFill>
                  <a:schemeClr val="tx1"/>
                </a:solidFill>
              </a:rPr>
              <a:t>Who wrote Revelation?</a:t>
            </a:r>
          </a:p>
          <a:p>
            <a:r>
              <a:rPr lang="en-US" sz="3200" dirty="0">
                <a:solidFill>
                  <a:schemeClr val="tx1"/>
                </a:solidFill>
              </a:rPr>
              <a:t>When was it written?</a:t>
            </a:r>
          </a:p>
          <a:p>
            <a:r>
              <a:rPr lang="en-US" sz="3200" dirty="0">
                <a:solidFill>
                  <a:schemeClr val="tx1"/>
                </a:solidFill>
              </a:rPr>
              <a:t>What is the proper method of studying the book?</a:t>
            </a:r>
          </a:p>
        </p:txBody>
      </p:sp>
      <p:sp>
        <p:nvSpPr>
          <p:cNvPr id="4" name="Slide Number Placeholder 3">
            <a:extLst>
              <a:ext uri="{FF2B5EF4-FFF2-40B4-BE49-F238E27FC236}">
                <a16:creationId xmlns:a16="http://schemas.microsoft.com/office/drawing/2014/main" id="{F332EC12-3685-4793-BC62-B788AB132749}"/>
              </a:ext>
            </a:extLst>
          </p:cNvPr>
          <p:cNvSpPr>
            <a:spLocks noGrp="1"/>
          </p:cNvSpPr>
          <p:nvPr>
            <p:ph type="sldNum" sz="quarter" idx="12"/>
          </p:nvPr>
        </p:nvSpPr>
        <p:spPr/>
        <p:txBody>
          <a:bodyPr/>
          <a:lstStyle/>
          <a:p>
            <a:fld id="{71DD7C3C-26EA-48D1-89DB-82086917E937}" type="slidenum">
              <a:rPr lang="en-US" altLang="en-US" smtClean="0"/>
              <a:pPr/>
              <a:t>2</a:t>
            </a:fld>
            <a:endParaRPr lang="en-US" altLang="en-US"/>
          </a:p>
        </p:txBody>
      </p:sp>
    </p:spTree>
    <p:extLst>
      <p:ext uri="{BB962C8B-B14F-4D97-AF65-F5344CB8AC3E}">
        <p14:creationId xmlns:p14="http://schemas.microsoft.com/office/powerpoint/2010/main" val="3600779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457200" y="1447800"/>
            <a:ext cx="8229600" cy="5189113"/>
          </a:xfrm>
          <a:noFill/>
        </p:spPr>
        <p:txBody>
          <a:bodyPr>
            <a:spAutoFit/>
          </a:bodyPr>
          <a:lstStyle/>
          <a:p>
            <a:pPr marL="0" indent="0">
              <a:buNone/>
            </a:pPr>
            <a:r>
              <a:rPr lang="en-US" sz="3200" b="1" dirty="0">
                <a:solidFill>
                  <a:schemeClr val="tx1"/>
                </a:solidFill>
              </a:rPr>
              <a:t>Revelation 1:1-3</a:t>
            </a:r>
            <a:r>
              <a:rPr lang="en-US" sz="3200" dirty="0">
                <a:solidFill>
                  <a:schemeClr val="tx1"/>
                </a:solidFill>
              </a:rPr>
              <a:t>, </a:t>
            </a:r>
            <a:r>
              <a:rPr lang="en-US" sz="3200" i="1" dirty="0">
                <a:solidFill>
                  <a:schemeClr val="tx1"/>
                </a:solidFill>
              </a:rPr>
              <a:t>“The Revelation of Jesus Christ, which God gave him to show unto his servants, (even) the things which must shortly come to pass: and he sent and </a:t>
            </a:r>
            <a:r>
              <a:rPr lang="en-US" sz="3200" b="1" i="1" dirty="0">
                <a:solidFill>
                  <a:schemeClr val="tx1"/>
                </a:solidFill>
              </a:rPr>
              <a:t>signified</a:t>
            </a:r>
            <a:r>
              <a:rPr lang="en-US" sz="3200" i="1" dirty="0">
                <a:solidFill>
                  <a:schemeClr val="tx1"/>
                </a:solidFill>
              </a:rPr>
              <a:t> (it) by his angel unto his servant John; who </a:t>
            </a:r>
            <a:r>
              <a:rPr lang="en-US" sz="3200" b="1" i="1" dirty="0">
                <a:solidFill>
                  <a:schemeClr val="tx1"/>
                </a:solidFill>
              </a:rPr>
              <a:t>bare witness</a:t>
            </a:r>
            <a:r>
              <a:rPr lang="en-US" sz="3200" i="1" dirty="0">
                <a:solidFill>
                  <a:schemeClr val="tx1"/>
                </a:solidFill>
              </a:rPr>
              <a:t> of the word of God, and of the testimony of Jesus Christ, (even) of all things that he saw. </a:t>
            </a:r>
            <a:r>
              <a:rPr lang="en-US" sz="3600" i="1" u="sng" dirty="0">
                <a:solidFill>
                  <a:schemeClr val="tx1"/>
                </a:solidFill>
              </a:rPr>
              <a:t>Blessed is he that readeth, and they that hear the words of the prophecy, and keep the things that are written therein</a:t>
            </a:r>
            <a:r>
              <a:rPr lang="en-US" sz="3200" i="1" dirty="0">
                <a:solidFill>
                  <a:schemeClr val="tx1"/>
                </a:solidFill>
              </a:rPr>
              <a:t>: </a:t>
            </a:r>
            <a:r>
              <a:rPr lang="en-US" sz="3200" b="1" i="1" dirty="0">
                <a:solidFill>
                  <a:schemeClr val="tx1"/>
                </a:solidFill>
              </a:rPr>
              <a:t>for the time is at hand</a:t>
            </a:r>
            <a:r>
              <a:rPr lang="en-US" sz="3200" i="1" dirty="0">
                <a:solidFill>
                  <a:schemeClr val="tx1"/>
                </a:solidFill>
              </a:rPr>
              <a:t>.”</a:t>
            </a:r>
          </a:p>
        </p:txBody>
      </p:sp>
      <p:sp>
        <p:nvSpPr>
          <p:cNvPr id="2" name="Slide Number Placeholder 1">
            <a:extLst>
              <a:ext uri="{FF2B5EF4-FFF2-40B4-BE49-F238E27FC236}">
                <a16:creationId xmlns:a16="http://schemas.microsoft.com/office/drawing/2014/main" id="{EC91B14F-C05C-439E-8FBE-24EAA226771D}"/>
              </a:ext>
            </a:extLst>
          </p:cNvPr>
          <p:cNvSpPr>
            <a:spLocks noGrp="1"/>
          </p:cNvSpPr>
          <p:nvPr>
            <p:ph type="sldNum" sz="quarter" idx="12"/>
          </p:nvPr>
        </p:nvSpPr>
        <p:spPr/>
        <p:txBody>
          <a:bodyPr/>
          <a:lstStyle/>
          <a:p>
            <a:fld id="{71DD7C3C-26EA-48D1-89DB-82086917E937}" type="slidenum">
              <a:rPr lang="en-US" altLang="en-US" smtClean="0"/>
              <a:pPr/>
              <a:t>3</a:t>
            </a:fld>
            <a:endParaRPr lang="en-US" altLang="en-US"/>
          </a:p>
        </p:txBody>
      </p:sp>
    </p:spTree>
    <p:extLst>
      <p:ext uri="{BB962C8B-B14F-4D97-AF65-F5344CB8AC3E}">
        <p14:creationId xmlns:p14="http://schemas.microsoft.com/office/powerpoint/2010/main" val="840397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457200" y="1828800"/>
            <a:ext cx="8229600" cy="3740511"/>
          </a:xfrm>
          <a:noFill/>
        </p:spPr>
        <p:txBody>
          <a:bodyPr>
            <a:spAutoFit/>
          </a:bodyPr>
          <a:lstStyle/>
          <a:p>
            <a:r>
              <a:rPr lang="en-US" sz="3200" b="1" dirty="0">
                <a:solidFill>
                  <a:schemeClr val="tx1"/>
                </a:solidFill>
              </a:rPr>
              <a:t>Revelation 22:6</a:t>
            </a:r>
            <a:r>
              <a:rPr lang="en-US" sz="3200" dirty="0">
                <a:solidFill>
                  <a:schemeClr val="tx1"/>
                </a:solidFill>
              </a:rPr>
              <a:t>, </a:t>
            </a:r>
            <a:r>
              <a:rPr lang="en-US" sz="3200" i="1" dirty="0">
                <a:solidFill>
                  <a:schemeClr val="tx1"/>
                </a:solidFill>
              </a:rPr>
              <a:t>“And he said unto me, These words are faithful and true: and the Lord, the God of the spirits of the prophets, sent his angels to show unto his servants the things which must shortly come to pass.”</a:t>
            </a:r>
          </a:p>
          <a:p>
            <a:r>
              <a:rPr lang="en-US" sz="3200" b="1" dirty="0">
                <a:solidFill>
                  <a:schemeClr val="tx1"/>
                </a:solidFill>
              </a:rPr>
              <a:t>Revelation 22:10</a:t>
            </a:r>
            <a:r>
              <a:rPr lang="en-US" sz="3200" dirty="0">
                <a:solidFill>
                  <a:schemeClr val="tx1"/>
                </a:solidFill>
              </a:rPr>
              <a:t>, </a:t>
            </a:r>
            <a:r>
              <a:rPr lang="en-US" sz="3200" i="1" dirty="0">
                <a:solidFill>
                  <a:schemeClr val="tx1"/>
                </a:solidFill>
              </a:rPr>
              <a:t>“And he saith unto me, Seal not up the words of the prophecy of this book; for the time is at hand.”</a:t>
            </a:r>
          </a:p>
        </p:txBody>
      </p:sp>
      <p:sp>
        <p:nvSpPr>
          <p:cNvPr id="2" name="Slide Number Placeholder 1">
            <a:extLst>
              <a:ext uri="{FF2B5EF4-FFF2-40B4-BE49-F238E27FC236}">
                <a16:creationId xmlns:a16="http://schemas.microsoft.com/office/drawing/2014/main" id="{ED0D2219-52BB-4D1A-A4F6-9B5908ECC831}"/>
              </a:ext>
            </a:extLst>
          </p:cNvPr>
          <p:cNvSpPr>
            <a:spLocks noGrp="1"/>
          </p:cNvSpPr>
          <p:nvPr>
            <p:ph type="sldNum" sz="quarter" idx="12"/>
          </p:nvPr>
        </p:nvSpPr>
        <p:spPr/>
        <p:txBody>
          <a:bodyPr/>
          <a:lstStyle/>
          <a:p>
            <a:fld id="{71DD7C3C-26EA-48D1-89DB-82086917E937}" type="slidenum">
              <a:rPr lang="en-US" altLang="en-US" smtClean="0"/>
              <a:pPr/>
              <a:t>4</a:t>
            </a:fld>
            <a:endParaRPr lang="en-US" altLang="en-US"/>
          </a:p>
        </p:txBody>
      </p:sp>
    </p:spTree>
    <p:extLst>
      <p:ext uri="{BB962C8B-B14F-4D97-AF65-F5344CB8AC3E}">
        <p14:creationId xmlns:p14="http://schemas.microsoft.com/office/powerpoint/2010/main" val="2246517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313853" y="1600200"/>
            <a:ext cx="8534400" cy="4832092"/>
          </a:xfrm>
          <a:noFill/>
        </p:spPr>
        <p:txBody>
          <a:bodyPr>
            <a:spAutoFit/>
          </a:bodyPr>
          <a:lstStyle/>
          <a:p>
            <a:pPr marL="0" indent="0">
              <a:buNone/>
            </a:pPr>
            <a:r>
              <a:rPr lang="en-US" sz="3200" b="1" dirty="0">
                <a:solidFill>
                  <a:schemeClr val="tx1"/>
                </a:solidFill>
              </a:rPr>
              <a:t>Some principles we should follow in order to derive the truth therein.</a:t>
            </a:r>
          </a:p>
          <a:p>
            <a:pPr marL="0" indent="0">
              <a:buNone/>
            </a:pPr>
            <a:r>
              <a:rPr lang="en-US" sz="3200" dirty="0">
                <a:solidFill>
                  <a:schemeClr val="tx1"/>
                </a:solidFill>
              </a:rPr>
              <a:t>1. 	What did the book mean to the people of that 	day?</a:t>
            </a:r>
          </a:p>
          <a:p>
            <a:pPr marL="0" indent="0">
              <a:buNone/>
            </a:pPr>
            <a:r>
              <a:rPr lang="en-US" sz="3200" dirty="0">
                <a:solidFill>
                  <a:schemeClr val="tx1"/>
                </a:solidFill>
              </a:rPr>
              <a:t>2.	That would also raise the question of the date 	Revelation was written.</a:t>
            </a:r>
          </a:p>
          <a:p>
            <a:pPr lvl="2"/>
            <a:r>
              <a:rPr lang="en-US" sz="3200" b="1" dirty="0">
                <a:solidFill>
                  <a:schemeClr val="tx1"/>
                </a:solidFill>
              </a:rPr>
              <a:t>Early Date:</a:t>
            </a:r>
            <a:r>
              <a:rPr lang="en-US" sz="3200" dirty="0">
                <a:solidFill>
                  <a:schemeClr val="tx1"/>
                </a:solidFill>
              </a:rPr>
              <a:t> Some defend the date between 60-70 AD.</a:t>
            </a:r>
          </a:p>
          <a:p>
            <a:pPr lvl="2"/>
            <a:r>
              <a:rPr lang="en-US" sz="3200" b="1" dirty="0">
                <a:solidFill>
                  <a:schemeClr val="tx1"/>
                </a:solidFill>
              </a:rPr>
              <a:t>Late Date:</a:t>
            </a:r>
            <a:r>
              <a:rPr lang="en-US" sz="3200" dirty="0">
                <a:solidFill>
                  <a:schemeClr val="tx1"/>
                </a:solidFill>
              </a:rPr>
              <a:t> The second defended date would be about from 96-98 AD.</a:t>
            </a:r>
          </a:p>
        </p:txBody>
      </p:sp>
      <p:sp>
        <p:nvSpPr>
          <p:cNvPr id="2" name="Slide Number Placeholder 1">
            <a:extLst>
              <a:ext uri="{FF2B5EF4-FFF2-40B4-BE49-F238E27FC236}">
                <a16:creationId xmlns:a16="http://schemas.microsoft.com/office/drawing/2014/main" id="{7A48653B-BADF-4B28-AD68-3D0D5F6CE459}"/>
              </a:ext>
            </a:extLst>
          </p:cNvPr>
          <p:cNvSpPr>
            <a:spLocks noGrp="1"/>
          </p:cNvSpPr>
          <p:nvPr>
            <p:ph type="sldNum" sz="quarter" idx="12"/>
          </p:nvPr>
        </p:nvSpPr>
        <p:spPr/>
        <p:txBody>
          <a:bodyPr/>
          <a:lstStyle/>
          <a:p>
            <a:fld id="{71DD7C3C-26EA-48D1-89DB-82086917E937}" type="slidenum">
              <a:rPr lang="en-US" altLang="en-US" smtClean="0"/>
              <a:pPr/>
              <a:t>5</a:t>
            </a:fld>
            <a:endParaRPr lang="en-US" altLang="en-US"/>
          </a:p>
        </p:txBody>
      </p:sp>
    </p:spTree>
    <p:extLst>
      <p:ext uri="{BB962C8B-B14F-4D97-AF65-F5344CB8AC3E}">
        <p14:creationId xmlns:p14="http://schemas.microsoft.com/office/powerpoint/2010/main" val="3032152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fade">
                                      <p:cBhvr>
                                        <p:cTn id="19" dur="1000"/>
                                        <p:tgtEl>
                                          <p:spTgt spid="8195">
                                            <p:txEl>
                                              <p:pRg st="3" end="3"/>
                                            </p:txEl>
                                          </p:spTgt>
                                        </p:tgtEl>
                                      </p:cBhvr>
                                    </p:animEffect>
                                    <p:anim calcmode="lin" valueType="num">
                                      <p:cBhvr>
                                        <p:cTn id="20"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19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fade">
                                      <p:cBhvr>
                                        <p:cTn id="24" dur="1000"/>
                                        <p:tgtEl>
                                          <p:spTgt spid="8195">
                                            <p:txEl>
                                              <p:pRg st="4" end="4"/>
                                            </p:txEl>
                                          </p:spTgt>
                                        </p:tgtEl>
                                      </p:cBhvr>
                                    </p:animEffect>
                                    <p:anim calcmode="lin" valueType="num">
                                      <p:cBhvr>
                                        <p:cTn id="2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353841" y="1828800"/>
            <a:ext cx="8458200" cy="3791807"/>
          </a:xfrm>
          <a:noFill/>
        </p:spPr>
        <p:txBody>
          <a:bodyPr>
            <a:spAutoFit/>
          </a:bodyPr>
          <a:lstStyle/>
          <a:p>
            <a:pPr marL="0" indent="0">
              <a:buNone/>
            </a:pPr>
            <a:r>
              <a:rPr lang="en-US" sz="3200" b="1" dirty="0">
                <a:solidFill>
                  <a:schemeClr val="tx1"/>
                </a:solidFill>
              </a:rPr>
              <a:t>Some principles we should follow in order to derive the truth therein.</a:t>
            </a:r>
          </a:p>
          <a:p>
            <a:pPr marL="0" indent="0">
              <a:buNone/>
            </a:pPr>
            <a:r>
              <a:rPr lang="en-US" sz="3200" dirty="0">
                <a:solidFill>
                  <a:schemeClr val="tx1"/>
                </a:solidFill>
              </a:rPr>
              <a:t>3.	How shall we understand the book in the 	light of the </a:t>
            </a:r>
            <a:r>
              <a:rPr lang="en-US" sz="3200" b="1" u="sng" dirty="0">
                <a:solidFill>
                  <a:schemeClr val="tx1"/>
                </a:solidFill>
                <a:effectLst>
                  <a:outerShdw blurRad="38100" dist="38100" dir="2700000" algn="tl">
                    <a:srgbClr val="000000">
                      <a:alpha val="43137"/>
                    </a:srgbClr>
                  </a:outerShdw>
                </a:effectLst>
              </a:rPr>
              <a:t>Old Testament</a:t>
            </a:r>
            <a:r>
              <a:rPr lang="en-US" sz="3200" b="1" dirty="0">
                <a:solidFill>
                  <a:schemeClr val="tx1"/>
                </a:solidFill>
                <a:effectLst>
                  <a:outerShdw blurRad="38100" dist="38100" dir="2700000" algn="tl">
                    <a:srgbClr val="000000">
                      <a:alpha val="43137"/>
                    </a:srgbClr>
                  </a:outerShdw>
                </a:effectLst>
              </a:rPr>
              <a:t> </a:t>
            </a:r>
            <a:r>
              <a:rPr lang="en-US" sz="3200" dirty="0">
                <a:solidFill>
                  <a:schemeClr val="tx1"/>
                </a:solidFill>
              </a:rPr>
              <a:t>prophets?</a:t>
            </a:r>
          </a:p>
          <a:p>
            <a:pPr lvl="2"/>
            <a:r>
              <a:rPr lang="en-US" sz="3200" dirty="0">
                <a:solidFill>
                  <a:schemeClr val="tx1"/>
                </a:solidFill>
              </a:rPr>
              <a:t>There are in Revelation some 400 or more </a:t>
            </a:r>
            <a:r>
              <a:rPr lang="en-US" sz="3200" b="1" dirty="0">
                <a:solidFill>
                  <a:schemeClr val="tx1"/>
                </a:solidFill>
              </a:rPr>
              <a:t>allusions</a:t>
            </a:r>
            <a:r>
              <a:rPr lang="en-US" sz="3200" dirty="0">
                <a:solidFill>
                  <a:schemeClr val="tx1"/>
                </a:solidFill>
              </a:rPr>
              <a:t> to the Old Testament, </a:t>
            </a:r>
            <a:r>
              <a:rPr lang="en-US" sz="3200" u="sng" dirty="0">
                <a:solidFill>
                  <a:schemeClr val="tx1"/>
                </a:solidFill>
              </a:rPr>
              <a:t>but not one single direct quotation</a:t>
            </a:r>
            <a:r>
              <a:rPr lang="en-US" sz="3200" dirty="0">
                <a:solidFill>
                  <a:schemeClr val="tx1"/>
                </a:solidFill>
              </a:rPr>
              <a:t>. (There are only 404 verses in the book of Revelation.)</a:t>
            </a:r>
            <a:endParaRPr lang="en-US" altLang="en-US" sz="32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34EA4D3-4EED-4721-8EFE-AD623C9498EE}"/>
              </a:ext>
            </a:extLst>
          </p:cNvPr>
          <p:cNvSpPr>
            <a:spLocks noGrp="1"/>
          </p:cNvSpPr>
          <p:nvPr>
            <p:ph type="sldNum" sz="quarter" idx="12"/>
          </p:nvPr>
        </p:nvSpPr>
        <p:spPr/>
        <p:txBody>
          <a:bodyPr/>
          <a:lstStyle/>
          <a:p>
            <a:fld id="{71DD7C3C-26EA-48D1-89DB-82086917E937}" type="slidenum">
              <a:rPr lang="en-US" altLang="en-US" smtClean="0"/>
              <a:pPr/>
              <a:t>6</a:t>
            </a:fld>
            <a:endParaRPr lang="en-US" altLang="en-US"/>
          </a:p>
        </p:txBody>
      </p:sp>
    </p:spTree>
    <p:extLst>
      <p:ext uri="{BB962C8B-B14F-4D97-AF65-F5344CB8AC3E}">
        <p14:creationId xmlns:p14="http://schemas.microsoft.com/office/powerpoint/2010/main" val="1623224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1000"/>
                                        <p:tgtEl>
                                          <p:spTgt spid="8195">
                                            <p:txEl>
                                              <p:pRg st="2" end="2"/>
                                            </p:txEl>
                                          </p:spTgt>
                                        </p:tgtEl>
                                      </p:cBhvr>
                                    </p:animEffect>
                                    <p:anim calcmode="lin" valueType="num">
                                      <p:cBhvr>
                                        <p:cTn id="13"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317629" y="1905000"/>
            <a:ext cx="8534400" cy="2521716"/>
          </a:xfrm>
          <a:noFill/>
        </p:spPr>
        <p:txBody>
          <a:bodyPr>
            <a:spAutoFit/>
          </a:bodyPr>
          <a:lstStyle/>
          <a:p>
            <a:pPr marL="0" indent="0">
              <a:buNone/>
            </a:pPr>
            <a:r>
              <a:rPr lang="en-US" sz="3200" b="1" dirty="0">
                <a:solidFill>
                  <a:schemeClr val="tx1"/>
                </a:solidFill>
              </a:rPr>
              <a:t>Some principles we should follow in order to derive the truth therein.</a:t>
            </a:r>
          </a:p>
          <a:p>
            <a:pPr marL="0" indent="0">
              <a:buNone/>
            </a:pPr>
            <a:r>
              <a:rPr lang="en-US" sz="3200" dirty="0">
                <a:solidFill>
                  <a:schemeClr val="tx1"/>
                </a:solidFill>
              </a:rPr>
              <a:t>4.	We must understand the book of Revelation 	in the light of the </a:t>
            </a:r>
            <a:r>
              <a:rPr lang="en-US" sz="3600" b="1" u="sng" dirty="0">
                <a:solidFill>
                  <a:schemeClr val="tx1"/>
                </a:solidFill>
                <a:effectLst>
                  <a:outerShdw blurRad="38100" dist="38100" dir="2700000" algn="tl">
                    <a:srgbClr val="000000">
                      <a:alpha val="43137"/>
                    </a:srgbClr>
                  </a:outerShdw>
                </a:effectLst>
              </a:rPr>
              <a:t>New Testament </a:t>
            </a:r>
            <a:r>
              <a:rPr lang="en-US" sz="3600" b="1" dirty="0">
                <a:solidFill>
                  <a:schemeClr val="tx1"/>
                </a:solidFill>
                <a:effectLst>
                  <a:outerShdw blurRad="38100" dist="38100" dir="2700000" algn="tl">
                    <a:srgbClr val="000000">
                      <a:alpha val="43137"/>
                    </a:srgbClr>
                  </a:outerShdw>
                </a:effectLst>
              </a:rPr>
              <a:t>	</a:t>
            </a:r>
            <a:r>
              <a:rPr lang="en-US" sz="3600" b="1" u="sng" dirty="0">
                <a:solidFill>
                  <a:schemeClr val="tx1"/>
                </a:solidFill>
                <a:effectLst>
                  <a:outerShdw blurRad="38100" dist="38100" dir="2700000" algn="tl">
                    <a:srgbClr val="000000">
                      <a:alpha val="43137"/>
                    </a:srgbClr>
                  </a:outerShdw>
                </a:effectLst>
              </a:rPr>
              <a:t>Scriptures</a:t>
            </a:r>
            <a:r>
              <a:rPr lang="en-US" sz="3200" dirty="0">
                <a:solidFill>
                  <a:schemeClr val="tx1"/>
                </a:solidFill>
              </a:rPr>
              <a:t>.</a:t>
            </a:r>
          </a:p>
        </p:txBody>
      </p:sp>
      <p:sp>
        <p:nvSpPr>
          <p:cNvPr id="2" name="Slide Number Placeholder 1">
            <a:extLst>
              <a:ext uri="{FF2B5EF4-FFF2-40B4-BE49-F238E27FC236}">
                <a16:creationId xmlns:a16="http://schemas.microsoft.com/office/drawing/2014/main" id="{C307790A-01F6-4172-A450-C073558AF662}"/>
              </a:ext>
            </a:extLst>
          </p:cNvPr>
          <p:cNvSpPr>
            <a:spLocks noGrp="1"/>
          </p:cNvSpPr>
          <p:nvPr>
            <p:ph type="sldNum" sz="quarter" idx="12"/>
          </p:nvPr>
        </p:nvSpPr>
        <p:spPr/>
        <p:txBody>
          <a:bodyPr/>
          <a:lstStyle/>
          <a:p>
            <a:fld id="{71DD7C3C-26EA-48D1-89DB-82086917E937}" type="slidenum">
              <a:rPr lang="en-US" altLang="en-US" smtClean="0"/>
              <a:pPr/>
              <a:t>7</a:t>
            </a:fld>
            <a:endParaRPr lang="en-US" altLang="en-US"/>
          </a:p>
        </p:txBody>
      </p:sp>
    </p:spTree>
    <p:extLst>
      <p:ext uri="{BB962C8B-B14F-4D97-AF65-F5344CB8AC3E}">
        <p14:creationId xmlns:p14="http://schemas.microsoft.com/office/powerpoint/2010/main" val="814658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677042"/>
            <a:ext cx="7886700" cy="701731"/>
          </a:xfrm>
          <a:noFill/>
          <a:ln>
            <a:noFill/>
          </a:ln>
        </p:spPr>
        <p:txBody>
          <a:bodyPr>
            <a:spAutoFit/>
          </a:bodyPr>
          <a:lstStyle/>
          <a:p>
            <a:r>
              <a:rPr lang="en-US" b="1" dirty="0">
                <a:solidFill>
                  <a:schemeClr val="tx1"/>
                </a:solidFill>
                <a:latin typeface="Arial" pitchFamily="34" charset="0"/>
                <a:cs typeface="Arial" pitchFamily="34" charset="0"/>
              </a:rPr>
              <a:t>Revelation and Apocalypse</a:t>
            </a:r>
          </a:p>
        </p:txBody>
      </p:sp>
      <p:sp>
        <p:nvSpPr>
          <p:cNvPr id="3" name="Content Placeholder 2"/>
          <p:cNvSpPr>
            <a:spLocks noGrp="1"/>
          </p:cNvSpPr>
          <p:nvPr>
            <p:ph idx="1"/>
          </p:nvPr>
        </p:nvSpPr>
        <p:spPr>
          <a:xfrm>
            <a:off x="457200" y="1722437"/>
            <a:ext cx="8229600" cy="4665893"/>
          </a:xfrm>
          <a:noFill/>
          <a:ln w="38100">
            <a:noFill/>
          </a:ln>
        </p:spPr>
        <p:txBody>
          <a:bodyPr>
            <a:spAutoFit/>
          </a:bodyPr>
          <a:lstStyle/>
          <a:p>
            <a:pPr marL="0" indent="0">
              <a:buNone/>
            </a:pPr>
            <a:r>
              <a:rPr lang="en-US" sz="2800" dirty="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Revelation</a:t>
            </a:r>
            <a:r>
              <a:rPr lang="en-US" sz="2800" dirty="0">
                <a:solidFill>
                  <a:schemeClr val="tx1"/>
                </a:solidFill>
                <a:latin typeface="Arial" panose="020B0604020202020204" pitchFamily="34" charset="0"/>
                <a:cs typeface="Arial" panose="020B0604020202020204" pitchFamily="34" charset="0"/>
              </a:rPr>
              <a:t>” does have some marked differences from typical apocalyptic literature.</a:t>
            </a:r>
          </a:p>
          <a:p>
            <a:r>
              <a:rPr lang="en-US" sz="2800" dirty="0">
                <a:solidFill>
                  <a:schemeClr val="tx1"/>
                </a:solidFill>
                <a:latin typeface="Arial" panose="020B0604020202020204" pitchFamily="34" charset="0"/>
                <a:cs typeface="Arial" panose="020B0604020202020204" pitchFamily="34" charset="0"/>
              </a:rPr>
              <a:t>It is called a </a:t>
            </a:r>
            <a:r>
              <a:rPr lang="en-US" sz="2800" u="sng" dirty="0">
                <a:solidFill>
                  <a:schemeClr val="tx1"/>
                </a:solidFill>
                <a:latin typeface="Arial" panose="020B0604020202020204" pitchFamily="34" charset="0"/>
                <a:cs typeface="Arial" panose="020B0604020202020204" pitchFamily="34" charset="0"/>
              </a:rPr>
              <a:t>prophecy</a:t>
            </a:r>
            <a:r>
              <a:rPr lang="en-US" sz="2800" dirty="0">
                <a:solidFill>
                  <a:schemeClr val="tx1"/>
                </a:solidFill>
                <a:latin typeface="Arial" panose="020B0604020202020204" pitchFamily="34" charset="0"/>
                <a:cs typeface="Arial" panose="020B0604020202020204" pitchFamily="34" charset="0"/>
              </a:rPr>
              <a:t>. (1:3; 22:7,10,18,19); and apocalyptic literature is usually distinguished from prophecy. This prophecy is given directly to the living writer.</a:t>
            </a:r>
          </a:p>
          <a:p>
            <a:r>
              <a:rPr lang="en-US" sz="2800" dirty="0">
                <a:solidFill>
                  <a:schemeClr val="tx1"/>
                </a:solidFill>
                <a:latin typeface="Arial" panose="020B0604020202020204" pitchFamily="34" charset="0"/>
                <a:cs typeface="Arial" panose="020B0604020202020204" pitchFamily="34" charset="0"/>
              </a:rPr>
              <a:t>The </a:t>
            </a:r>
            <a:r>
              <a:rPr lang="en-US" sz="2800" i="1" dirty="0">
                <a:solidFill>
                  <a:schemeClr val="tx1"/>
                </a:solidFill>
                <a:latin typeface="Arial" panose="020B0604020202020204" pitchFamily="34" charset="0"/>
                <a:cs typeface="Arial" panose="020B0604020202020204" pitchFamily="34" charset="0"/>
              </a:rPr>
              <a:t>“Revelation” </a:t>
            </a:r>
            <a:r>
              <a:rPr lang="en-US" sz="2800" dirty="0">
                <a:solidFill>
                  <a:schemeClr val="tx1"/>
                </a:solidFill>
                <a:latin typeface="Arial" panose="020B0604020202020204" pitchFamily="34" charset="0"/>
                <a:cs typeface="Arial" panose="020B0604020202020204" pitchFamily="34" charset="0"/>
              </a:rPr>
              <a:t>dealt with real churches that had real problems at the present time and needed to repent then.</a:t>
            </a:r>
          </a:p>
          <a:p>
            <a:r>
              <a:rPr lang="en-US" sz="2800" dirty="0">
                <a:solidFill>
                  <a:schemeClr val="tx1"/>
                </a:solidFill>
                <a:latin typeface="Arial" panose="020B0604020202020204" pitchFamily="34" charset="0"/>
                <a:cs typeface="Arial" panose="020B0604020202020204" pitchFamily="34" charset="0"/>
              </a:rPr>
              <a:t>The Revelation writer gave his real name </a:t>
            </a:r>
            <a:r>
              <a:rPr lang="en-US" sz="2800" i="1" dirty="0">
                <a:solidFill>
                  <a:schemeClr val="tx1"/>
                </a:solidFill>
                <a:latin typeface="Arial" panose="020B0604020202020204" pitchFamily="34" charset="0"/>
                <a:cs typeface="Arial" panose="020B0604020202020204" pitchFamily="34" charset="0"/>
              </a:rPr>
              <a:t>(John),</a:t>
            </a:r>
            <a:r>
              <a:rPr lang="en-US" sz="2800" dirty="0">
                <a:solidFill>
                  <a:schemeClr val="tx1"/>
                </a:solidFill>
                <a:latin typeface="Arial" panose="020B0604020202020204" pitchFamily="34" charset="0"/>
                <a:cs typeface="Arial" panose="020B0604020202020204" pitchFamily="34" charset="0"/>
              </a:rPr>
              <a:t> not a pseudonym.</a:t>
            </a:r>
          </a:p>
        </p:txBody>
      </p:sp>
      <p:sp>
        <p:nvSpPr>
          <p:cNvPr id="2" name="Slide Number Placeholder 1">
            <a:extLst>
              <a:ext uri="{FF2B5EF4-FFF2-40B4-BE49-F238E27FC236}">
                <a16:creationId xmlns:a16="http://schemas.microsoft.com/office/drawing/2014/main" id="{FD4A3990-ECBD-4B48-9593-A57E0D96D600}"/>
              </a:ext>
            </a:extLst>
          </p:cNvPr>
          <p:cNvSpPr>
            <a:spLocks noGrp="1"/>
          </p:cNvSpPr>
          <p:nvPr>
            <p:ph type="sldNum" sz="quarter" idx="12"/>
          </p:nvPr>
        </p:nvSpPr>
        <p:spPr/>
        <p:txBody>
          <a:bodyPr/>
          <a:lstStyle/>
          <a:p>
            <a:fld id="{71DD7C3C-26EA-48D1-89DB-82086917E937}" type="slidenum">
              <a:rPr lang="en-US" altLang="en-US" smtClean="0"/>
              <a:pPr/>
              <a:t>8</a:t>
            </a:fld>
            <a:endParaRPr lang="en-US" altLang="en-US"/>
          </a:p>
        </p:txBody>
      </p:sp>
    </p:spTree>
    <p:extLst>
      <p:ext uri="{BB962C8B-B14F-4D97-AF65-F5344CB8AC3E}">
        <p14:creationId xmlns:p14="http://schemas.microsoft.com/office/powerpoint/2010/main" val="1362424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677042"/>
            <a:ext cx="7886700" cy="701731"/>
          </a:xfrm>
          <a:noFill/>
          <a:ln>
            <a:noFill/>
          </a:ln>
        </p:spPr>
        <p:txBody>
          <a:bodyPr>
            <a:spAutoFit/>
          </a:bodyPr>
          <a:lstStyle/>
          <a:p>
            <a:r>
              <a:rPr lang="en-US" b="1" dirty="0">
                <a:solidFill>
                  <a:schemeClr val="tx1"/>
                </a:solidFill>
                <a:latin typeface="Arial" pitchFamily="34" charset="0"/>
                <a:cs typeface="Arial" pitchFamily="34" charset="0"/>
              </a:rPr>
              <a:t>Revelation and Apocalypse</a:t>
            </a:r>
          </a:p>
        </p:txBody>
      </p:sp>
      <p:sp>
        <p:nvSpPr>
          <p:cNvPr id="3" name="Content Placeholder 2"/>
          <p:cNvSpPr>
            <a:spLocks noGrp="1"/>
          </p:cNvSpPr>
          <p:nvPr>
            <p:ph idx="1"/>
          </p:nvPr>
        </p:nvSpPr>
        <p:spPr>
          <a:xfrm>
            <a:off x="457200" y="1798637"/>
            <a:ext cx="8229600" cy="3787704"/>
          </a:xfrm>
          <a:noFill/>
          <a:ln w="38100">
            <a:noFill/>
          </a:ln>
        </p:spPr>
        <p:txBody>
          <a:bodyPr>
            <a:spAutoFit/>
          </a:bodyPr>
          <a:lstStyle/>
          <a:p>
            <a:pPr marL="0" indent="0">
              <a:buNone/>
            </a:pPr>
            <a:r>
              <a:rPr lang="en-US" sz="2800" dirty="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Revelation</a:t>
            </a:r>
            <a:r>
              <a:rPr lang="en-US" sz="2800" dirty="0">
                <a:solidFill>
                  <a:schemeClr val="tx1"/>
                </a:solidFill>
                <a:latin typeface="Arial" panose="020B0604020202020204" pitchFamily="34" charset="0"/>
                <a:cs typeface="Arial" panose="020B0604020202020204" pitchFamily="34" charset="0"/>
              </a:rPr>
              <a:t>” does have some marked differences from typical apocalyptic literature.</a:t>
            </a:r>
          </a:p>
          <a:p>
            <a:r>
              <a:rPr lang="en-US" sz="2800" dirty="0">
                <a:solidFill>
                  <a:schemeClr val="tx1"/>
                </a:solidFill>
                <a:latin typeface="Arial" panose="020B0604020202020204" pitchFamily="34" charset="0"/>
                <a:cs typeface="Arial" panose="020B0604020202020204" pitchFamily="34" charset="0"/>
              </a:rPr>
              <a:t>The </a:t>
            </a:r>
            <a:r>
              <a:rPr lang="en-US" sz="2800" u="sng" dirty="0">
                <a:solidFill>
                  <a:schemeClr val="tx1"/>
                </a:solidFill>
                <a:latin typeface="Arial" panose="020B0604020202020204" pitchFamily="34" charset="0"/>
                <a:cs typeface="Arial" panose="020B0604020202020204" pitchFamily="34" charset="0"/>
              </a:rPr>
              <a:t>pessimism</a:t>
            </a:r>
            <a:r>
              <a:rPr lang="en-US" sz="2800" dirty="0">
                <a:solidFill>
                  <a:schemeClr val="tx1"/>
                </a:solidFill>
                <a:latin typeface="Arial" panose="020B0604020202020204" pitchFamily="34" charset="0"/>
                <a:cs typeface="Arial" panose="020B0604020202020204" pitchFamily="34" charset="0"/>
              </a:rPr>
              <a:t> of the apocalyptic writers is not found in Revelation. The writing is very </a:t>
            </a:r>
            <a:r>
              <a:rPr lang="en-US" sz="2800" u="sng" dirty="0">
                <a:solidFill>
                  <a:schemeClr val="tx1"/>
                </a:solidFill>
                <a:latin typeface="Arial" panose="020B0604020202020204" pitchFamily="34" charset="0"/>
                <a:cs typeface="Arial" panose="020B0604020202020204" pitchFamily="34" charset="0"/>
              </a:rPr>
              <a:t>optimistic</a:t>
            </a:r>
            <a:r>
              <a:rPr lang="en-US" sz="2800" dirty="0">
                <a:solidFill>
                  <a:schemeClr val="tx1"/>
                </a:solidFill>
                <a:latin typeface="Arial" panose="020B0604020202020204" pitchFamily="34" charset="0"/>
                <a:cs typeface="Arial" panose="020B0604020202020204" pitchFamily="34" charset="0"/>
              </a:rPr>
              <a:t>.</a:t>
            </a:r>
          </a:p>
          <a:p>
            <a:r>
              <a:rPr lang="en-US" sz="2800" dirty="0">
                <a:solidFill>
                  <a:schemeClr val="tx1"/>
                </a:solidFill>
                <a:latin typeface="Arial" panose="020B0604020202020204" pitchFamily="34" charset="0"/>
                <a:cs typeface="Arial" panose="020B0604020202020204" pitchFamily="34" charset="0"/>
              </a:rPr>
              <a:t>Apocalyptic writers characteristically retrace history under guise of prophecy. From the standpoint of a person in the remote past, they forecast what will happen in their own day. </a:t>
            </a:r>
            <a:r>
              <a:rPr lang="en-US" sz="2800" u="sng" dirty="0">
                <a:solidFill>
                  <a:schemeClr val="tx1"/>
                </a:solidFill>
                <a:latin typeface="Arial" panose="020B0604020202020204" pitchFamily="34" charset="0"/>
                <a:cs typeface="Arial" panose="020B0604020202020204" pitchFamily="34" charset="0"/>
              </a:rPr>
              <a:t>Not so with the “Revelation</a:t>
            </a:r>
            <a:r>
              <a:rPr lang="en-US" sz="2800" dirty="0">
                <a:solidFill>
                  <a:schemeClr val="tx1"/>
                </a:solidFill>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A32B2CD2-7D8E-4D1C-8374-EB9F65C58C61}"/>
              </a:ext>
            </a:extLst>
          </p:cNvPr>
          <p:cNvSpPr>
            <a:spLocks noGrp="1"/>
          </p:cNvSpPr>
          <p:nvPr>
            <p:ph type="sldNum" sz="quarter" idx="12"/>
          </p:nvPr>
        </p:nvSpPr>
        <p:spPr/>
        <p:txBody>
          <a:bodyPr/>
          <a:lstStyle/>
          <a:p>
            <a:fld id="{71DD7C3C-26EA-48D1-89DB-82086917E937}" type="slidenum">
              <a:rPr lang="en-US" altLang="en-US" smtClean="0"/>
              <a:pPr/>
              <a:t>9</a:t>
            </a:fld>
            <a:endParaRPr lang="en-US" altLang="en-US"/>
          </a:p>
        </p:txBody>
      </p:sp>
    </p:spTree>
    <p:extLst>
      <p:ext uri="{BB962C8B-B14F-4D97-AF65-F5344CB8AC3E}">
        <p14:creationId xmlns:p14="http://schemas.microsoft.com/office/powerpoint/2010/main" val="1677023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24345</TotalTime>
  <Words>1385</Words>
  <Application>Microsoft Office PowerPoint</Application>
  <PresentationFormat>On-screen Show (4:3)</PresentationFormat>
  <Paragraphs>104</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Calibri</vt:lpstr>
      <vt:lpstr>Wingdings</vt:lpstr>
      <vt:lpstr>Corbel</vt:lpstr>
      <vt:lpstr>Book Antiqua</vt:lpstr>
      <vt:lpstr>Arial Narrow</vt:lpstr>
      <vt:lpstr>Arial</vt:lpstr>
      <vt:lpstr>Times New Roman</vt:lpstr>
      <vt:lpstr>3_Office Theme</vt:lpstr>
      <vt:lpstr>Depth</vt:lpstr>
      <vt:lpstr>A Study Of  The Book Of Revelation</vt:lpstr>
      <vt:lpstr>Introduction:</vt:lpstr>
      <vt:lpstr>Can It Be Understood?</vt:lpstr>
      <vt:lpstr>Can It Be Understood?</vt:lpstr>
      <vt:lpstr>Can It Be Understood?</vt:lpstr>
      <vt:lpstr>Can It Be Understood?</vt:lpstr>
      <vt:lpstr>Can It Be Understood?</vt:lpstr>
      <vt:lpstr>Revelation and Apocalypse</vt:lpstr>
      <vt:lpstr>Revelation and Apocalypse</vt:lpstr>
      <vt:lpstr>Revelation and Apocalypse</vt:lpstr>
      <vt:lpstr>PowerPoint Presentation</vt:lpstr>
      <vt:lpstr>PowerPoint Presentation</vt:lpstr>
      <vt:lpstr>PowerPoint Presentation</vt:lpstr>
      <vt:lpstr>PowerPoint Presentation</vt:lpstr>
      <vt:lpstr>PowerPoint Presentation</vt:lpstr>
      <vt:lpstr>Significance of Numbers</vt:lpstr>
      <vt:lpstr>Significance of Symbols</vt:lpstr>
      <vt:lpstr>Significance of Numbers and Symbols</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Richard Lidh</cp:lastModifiedBy>
  <cp:revision>332</cp:revision>
  <dcterms:created xsi:type="dcterms:W3CDTF">2004-05-09T03:15:32Z</dcterms:created>
  <dcterms:modified xsi:type="dcterms:W3CDTF">2020-02-16T22:12:11Z</dcterms:modified>
</cp:coreProperties>
</file>